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5"/>
  </p:notesMasterIdLst>
  <p:handoutMasterIdLst>
    <p:handoutMasterId r:id="rId36"/>
  </p:handoutMasterIdLst>
  <p:sldIdLst>
    <p:sldId id="265" r:id="rId5"/>
    <p:sldId id="296" r:id="rId6"/>
    <p:sldId id="298" r:id="rId7"/>
    <p:sldId id="299" r:id="rId8"/>
    <p:sldId id="302" r:id="rId9"/>
    <p:sldId id="313" r:id="rId10"/>
    <p:sldId id="274" r:id="rId11"/>
    <p:sldId id="279" r:id="rId12"/>
    <p:sldId id="280" r:id="rId13"/>
    <p:sldId id="281" r:id="rId14"/>
    <p:sldId id="301" r:id="rId15"/>
    <p:sldId id="314" r:id="rId16"/>
    <p:sldId id="286" r:id="rId17"/>
    <p:sldId id="312" r:id="rId18"/>
    <p:sldId id="287" r:id="rId19"/>
    <p:sldId id="311" r:id="rId20"/>
    <p:sldId id="303" r:id="rId21"/>
    <p:sldId id="288" r:id="rId22"/>
    <p:sldId id="304" r:id="rId23"/>
    <p:sldId id="305" r:id="rId24"/>
    <p:sldId id="307" r:id="rId25"/>
    <p:sldId id="310" r:id="rId26"/>
    <p:sldId id="266" r:id="rId27"/>
    <p:sldId id="267" r:id="rId28"/>
    <p:sldId id="271" r:id="rId29"/>
    <p:sldId id="297" r:id="rId30"/>
    <p:sldId id="291" r:id="rId31"/>
    <p:sldId id="289" r:id="rId32"/>
    <p:sldId id="315" r:id="rId33"/>
    <p:sldId id="295" r:id="rId34"/>
  </p:sldIdLst>
  <p:sldSz cx="12192000" cy="6858000"/>
  <p:notesSz cx="9942513" cy="6761163"/>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2" d="100"/>
          <a:sy n="72" d="100"/>
        </p:scale>
        <p:origin x="660"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06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1"/>
            <a:ext cx="4308422" cy="339232"/>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5631790" y="1"/>
            <a:ext cx="4308422" cy="339232"/>
          </a:xfrm>
          <a:prstGeom prst="rect">
            <a:avLst/>
          </a:prstGeom>
        </p:spPr>
        <p:txBody>
          <a:bodyPr vert="horz" lIns="91440" tIns="45720" rIns="91440" bIns="45720" rtlCol="0"/>
          <a:lstStyle>
            <a:lvl1pPr algn="r">
              <a:defRPr sz="1200"/>
            </a:lvl1pPr>
          </a:lstStyle>
          <a:p>
            <a:pPr rtl="0"/>
            <a:fld id="{DDDFEAC2-31C5-4E20-8392-90B3ACECF82B}" type="datetime1">
              <a:rPr lang="tr-TR" smtClean="0"/>
              <a:t>21.02.2023</a:t>
            </a:fld>
            <a:endParaRPr lang="tr-TR" dirty="0"/>
          </a:p>
        </p:txBody>
      </p:sp>
      <p:sp>
        <p:nvSpPr>
          <p:cNvPr id="4" name="Alt Bilgi Yer Tutucusu 3"/>
          <p:cNvSpPr>
            <a:spLocks noGrp="1"/>
          </p:cNvSpPr>
          <p:nvPr>
            <p:ph type="ftr" sz="quarter" idx="2"/>
          </p:nvPr>
        </p:nvSpPr>
        <p:spPr>
          <a:xfrm>
            <a:off x="0" y="6421932"/>
            <a:ext cx="4308422" cy="339231"/>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5631790" y="6421932"/>
            <a:ext cx="4308422" cy="339231"/>
          </a:xfrm>
          <a:prstGeom prst="rect">
            <a:avLst/>
          </a:prstGeom>
        </p:spPr>
        <p:txBody>
          <a:bodyPr vert="horz" lIns="91440" tIns="45720" rIns="91440" bIns="45720" rtlCol="0" anchor="b"/>
          <a:lstStyle>
            <a:lvl1pPr algn="r">
              <a:defRPr sz="1200"/>
            </a:lvl1pPr>
          </a:lstStyle>
          <a:p>
            <a:pPr rtl="0"/>
            <a:fld id="{B78FE58C-C1A6-4C4C-90C2-B7F5B0504B2D}" type="slidenum">
              <a:rPr lang="tr-TR" smtClean="0"/>
              <a:t>‹#›</a:t>
            </a:fld>
            <a:endParaRPr lang="tr-TR"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1"/>
            <a:ext cx="4308422" cy="339232"/>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5631790" y="1"/>
            <a:ext cx="4308422" cy="339232"/>
          </a:xfrm>
          <a:prstGeom prst="rect">
            <a:avLst/>
          </a:prstGeom>
        </p:spPr>
        <p:txBody>
          <a:bodyPr vert="horz" lIns="91440" tIns="45720" rIns="91440" bIns="45720" rtlCol="0"/>
          <a:lstStyle>
            <a:lvl1pPr algn="r">
              <a:defRPr sz="1200"/>
            </a:lvl1pPr>
          </a:lstStyle>
          <a:p>
            <a:pPr rtl="0"/>
            <a:fld id="{CE0D7EAE-6B40-42B4-9C34-6BA0B13E0324}" type="datetime1">
              <a:rPr lang="tr-TR" noProof="0" smtClean="0"/>
              <a:t>21.02.2023</a:t>
            </a:fld>
            <a:endParaRPr lang="tr-TR" noProof="0" dirty="0"/>
          </a:p>
        </p:txBody>
      </p:sp>
      <p:sp>
        <p:nvSpPr>
          <p:cNvPr id="4" name="Slayt Görüntüsü Yer Tutucusu 3"/>
          <p:cNvSpPr>
            <a:spLocks noGrp="1" noRot="1" noChangeAspect="1"/>
          </p:cNvSpPr>
          <p:nvPr>
            <p:ph type="sldImg" idx="2"/>
          </p:nvPr>
        </p:nvSpPr>
        <p:spPr>
          <a:xfrm>
            <a:off x="2941638" y="844550"/>
            <a:ext cx="4059237" cy="2282825"/>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994252" y="3253809"/>
            <a:ext cx="7954010" cy="2662208"/>
          </a:xfrm>
          <a:prstGeom prst="rect">
            <a:avLst/>
          </a:prstGeom>
        </p:spPr>
        <p:txBody>
          <a:bodyPr vert="horz" lIns="91440" tIns="45720" rIns="91440" bIns="45720" rtlCol="0"/>
          <a:lstStyle/>
          <a:p>
            <a:pPr lvl="0"/>
            <a:r>
              <a:rPr lang="tr-TR" noProof="0" dirty="0"/>
              <a:t>Asıl metin stillerini düzenle</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6421932"/>
            <a:ext cx="4308422" cy="339231"/>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5631790" y="6421932"/>
            <a:ext cx="4308422" cy="339231"/>
          </a:xfrm>
          <a:prstGeom prst="rect">
            <a:avLst/>
          </a:prstGeom>
        </p:spPr>
        <p:txBody>
          <a:bodyPr vert="horz" lIns="91440" tIns="45720" rIns="91440" bIns="45720" rtlCol="0" anchor="b"/>
          <a:lstStyle>
            <a:lvl1pPr algn="r">
              <a:defRPr sz="1200"/>
            </a:lvl1pPr>
          </a:lstStyle>
          <a:p>
            <a:pPr rtl="0"/>
            <a:fld id="{810E1E9A-E921-4174-A0FC-51868D7AC568}" type="slidenum">
              <a:rPr lang="tr-TR" noProof="0" smtClean="0"/>
              <a:t>‹#›</a:t>
            </a:fld>
            <a:endParaRPr lang="tr-TR" noProof="0"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10E1E9A-E921-4174-A0FC-51868D7AC568}" type="slidenum">
              <a:rPr lang="tr-TR" smtClean="0"/>
              <a:t>1</a:t>
            </a:fld>
            <a:endParaRPr lang="tr-TR" dirty="0"/>
          </a:p>
        </p:txBody>
      </p:sp>
    </p:spTree>
    <p:extLst>
      <p:ext uri="{BB962C8B-B14F-4D97-AF65-F5344CB8AC3E}">
        <p14:creationId xmlns:p14="http://schemas.microsoft.com/office/powerpoint/2010/main" val="4094595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10E1E9A-E921-4174-A0FC-51868D7AC568}" type="slidenum">
              <a:rPr lang="tr-TR" smtClean="0"/>
              <a:t>13</a:t>
            </a:fld>
            <a:endParaRPr lang="tr-TR" dirty="0"/>
          </a:p>
        </p:txBody>
      </p:sp>
    </p:spTree>
    <p:extLst>
      <p:ext uri="{BB962C8B-B14F-4D97-AF65-F5344CB8AC3E}">
        <p14:creationId xmlns:p14="http://schemas.microsoft.com/office/powerpoint/2010/main" val="3380145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10E1E9A-E921-4174-A0FC-51868D7AC568}" type="slidenum">
              <a:rPr lang="tr-TR" smtClean="0"/>
              <a:t>23</a:t>
            </a:fld>
            <a:endParaRPr lang="tr-TR" dirty="0"/>
          </a:p>
        </p:txBody>
      </p:sp>
    </p:spTree>
    <p:extLst>
      <p:ext uri="{BB962C8B-B14F-4D97-AF65-F5344CB8AC3E}">
        <p14:creationId xmlns:p14="http://schemas.microsoft.com/office/powerpoint/2010/main" val="2962674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10E1E9A-E921-4174-A0FC-51868D7AC568}" type="slidenum">
              <a:rPr lang="tr-TR" smtClean="0"/>
              <a:t>24</a:t>
            </a:fld>
            <a:endParaRPr lang="tr-TR" dirty="0"/>
          </a:p>
        </p:txBody>
      </p:sp>
    </p:spTree>
    <p:extLst>
      <p:ext uri="{BB962C8B-B14F-4D97-AF65-F5344CB8AC3E}">
        <p14:creationId xmlns:p14="http://schemas.microsoft.com/office/powerpoint/2010/main" val="2050574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10E1E9A-E921-4174-A0FC-51868D7AC568}" type="slidenum">
              <a:rPr lang="tr-TR" smtClean="0"/>
              <a:t>25</a:t>
            </a:fld>
            <a:endParaRPr lang="tr-TR" dirty="0"/>
          </a:p>
        </p:txBody>
      </p:sp>
    </p:spTree>
    <p:extLst>
      <p:ext uri="{BB962C8B-B14F-4D97-AF65-F5344CB8AC3E}">
        <p14:creationId xmlns:p14="http://schemas.microsoft.com/office/powerpoint/2010/main" val="3076039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041400"/>
            <a:ext cx="9144000" cy="2387600"/>
          </a:xfrm>
        </p:spPr>
        <p:txBody>
          <a:bodyPr rtlCol="0" anchor="b"/>
          <a:lstStyle>
            <a:lvl1pPr algn="ctr" rtl="0">
              <a:defRPr sz="6000"/>
            </a:lvl1pPr>
          </a:lstStyle>
          <a:p>
            <a:pPr rtl="0"/>
            <a:r>
              <a:rPr lang="tr-TR"/>
              <a:t>Asıl başlık stilini düzenlemek için tıklayın</a:t>
            </a:r>
            <a:endParaRPr lang="tr-TR" noProof="0" dirty="0"/>
          </a:p>
        </p:txBody>
      </p:sp>
      <p:sp>
        <p:nvSpPr>
          <p:cNvPr id="3" name="Alt Başlık 2"/>
          <p:cNvSpPr>
            <a:spLocks noGrp="1"/>
          </p:cNvSpPr>
          <p:nvPr>
            <p:ph type="subTitle" idx="1"/>
          </p:nvPr>
        </p:nvSpPr>
        <p:spPr>
          <a:xfrm>
            <a:off x="1524000" y="3602038"/>
            <a:ext cx="9144000" cy="1655762"/>
          </a:xfrm>
        </p:spPr>
        <p:txBody>
          <a:bodyPr rtlCol="0"/>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tıklayın</a:t>
            </a:r>
            <a:endParaRPr lang="tr-TR" noProof="0" dirty="0"/>
          </a:p>
        </p:txBody>
      </p:sp>
      <p:sp>
        <p:nvSpPr>
          <p:cNvPr id="4" name="Tarih Yer Tutucusu 3"/>
          <p:cNvSpPr>
            <a:spLocks noGrp="1"/>
          </p:cNvSpPr>
          <p:nvPr>
            <p:ph type="dt" sz="half" idx="10"/>
          </p:nvPr>
        </p:nvSpPr>
        <p:spPr/>
        <p:txBody>
          <a:bodyPr rtlCol="0"/>
          <a:lstStyle/>
          <a:p>
            <a:pPr rtl="0"/>
            <a:fld id="{BAD3D2F5-250E-4DA9-8E14-F37787648ABD}" type="datetime1">
              <a:rPr lang="tr-TR" noProof="0" smtClean="0"/>
              <a:t>21.02.2023</a:t>
            </a:fld>
            <a:endParaRPr lang="tr-TR" noProof="0" dirty="0"/>
          </a:p>
        </p:txBody>
      </p:sp>
      <p:sp>
        <p:nvSpPr>
          <p:cNvPr id="5" name="Alt Bilgi Yer Tutucusu 4"/>
          <p:cNvSpPr>
            <a:spLocks noGrp="1"/>
          </p:cNvSpPr>
          <p:nvPr>
            <p:ph type="ftr" sz="quarter" idx="11"/>
          </p:nvPr>
        </p:nvSpPr>
        <p:spPr/>
        <p:txBody>
          <a:bodyPr rtlCol="0"/>
          <a:lstStyle/>
          <a:p>
            <a:pPr rtl="0"/>
            <a:r>
              <a:rPr lang="sv-SE" noProof="0"/>
              <a:t>H.Ü. PDR Ana Bilim Dalı</a:t>
            </a:r>
            <a:endParaRPr lang="tr-TR" noProof="0" dirty="0"/>
          </a:p>
        </p:txBody>
      </p:sp>
      <p:sp>
        <p:nvSpPr>
          <p:cNvPr id="6" name="Slayt Numarası Yer Tutucusu 5"/>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a:t>Asıl başlık stilini düzenlemek için tıklayın</a:t>
            </a:r>
            <a:endParaRPr lang="tr-TR" noProof="0" dirty="0"/>
          </a:p>
        </p:txBody>
      </p:sp>
      <p:sp>
        <p:nvSpPr>
          <p:cNvPr id="3" name="Dikey Metin Yer Tutucusu 2"/>
          <p:cNvSpPr>
            <a:spLocks noGrp="1"/>
          </p:cNvSpPr>
          <p:nvPr>
            <p:ph type="body" orient="vert" idx="1"/>
          </p:nvPr>
        </p:nvSpPr>
        <p:spPr>
          <a:xfrm>
            <a:off x="1562100" y="1825625"/>
            <a:ext cx="9791700" cy="4351338"/>
          </a:xfrm>
        </p:spPr>
        <p:txBody>
          <a:bodyPr vert="eaVert" rtlCol="0"/>
          <a:lstStyle>
            <a:lvl1pPr marL="0" marR="0" indent="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tr-TR"/>
              <a:t>Asıl metin stillerini düzenle</a:t>
            </a:r>
          </a:p>
          <a:p>
            <a:pPr marL="228600" marR="0" lvl="1"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tr-TR"/>
              <a:t>İkinci düzey</a:t>
            </a:r>
          </a:p>
          <a:p>
            <a:pPr marL="228600" marR="0" lvl="2"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tr-TR"/>
              <a:t>Üçüncü düzey</a:t>
            </a:r>
          </a:p>
          <a:p>
            <a:pPr marL="228600" marR="0" lvl="3"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tr-TR"/>
              <a:t>Dördüncü düzey</a:t>
            </a:r>
          </a:p>
          <a:p>
            <a:pPr marL="228600" marR="0" lvl="4"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tr-TR"/>
              <a:t>Beşinci düzey</a:t>
            </a:r>
            <a:endParaRPr lang="tr-TR" noProof="0" dirty="0"/>
          </a:p>
        </p:txBody>
      </p:sp>
      <p:sp>
        <p:nvSpPr>
          <p:cNvPr id="4" name="Tarih Yer Tutucusu 3"/>
          <p:cNvSpPr>
            <a:spLocks noGrp="1"/>
          </p:cNvSpPr>
          <p:nvPr>
            <p:ph type="dt" sz="half" idx="10"/>
          </p:nvPr>
        </p:nvSpPr>
        <p:spPr/>
        <p:txBody>
          <a:bodyPr rtlCol="0"/>
          <a:lstStyle/>
          <a:p>
            <a:pPr rtl="0"/>
            <a:fld id="{8FC247B1-BABC-4F00-9DA0-32C895DC0A25}" type="datetime1">
              <a:rPr lang="tr-TR" noProof="0" smtClean="0"/>
              <a:t>21.02.2023</a:t>
            </a:fld>
            <a:endParaRPr lang="tr-TR" noProof="0" dirty="0"/>
          </a:p>
        </p:txBody>
      </p:sp>
      <p:sp>
        <p:nvSpPr>
          <p:cNvPr id="5" name="Alt Bilgi Yer Tutucusu 4"/>
          <p:cNvSpPr>
            <a:spLocks noGrp="1"/>
          </p:cNvSpPr>
          <p:nvPr>
            <p:ph type="ftr" sz="quarter" idx="11"/>
          </p:nvPr>
        </p:nvSpPr>
        <p:spPr/>
        <p:txBody>
          <a:bodyPr rtlCol="0"/>
          <a:lstStyle/>
          <a:p>
            <a:pPr rtl="0"/>
            <a:r>
              <a:rPr lang="sv-SE" noProof="0"/>
              <a:t>H.Ü. PDR Ana Bilim Dalı</a:t>
            </a:r>
            <a:endParaRPr lang="tr-TR" noProof="0" dirty="0"/>
          </a:p>
        </p:txBody>
      </p:sp>
      <p:sp>
        <p:nvSpPr>
          <p:cNvPr id="6" name="Slayt Numarası Yer Tutucusu 5"/>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rtlCol="0"/>
          <a:lstStyle>
            <a:lvl1pPr rtl="0">
              <a:defRPr/>
            </a:lvl1pPr>
          </a:lstStyle>
          <a:p>
            <a:pPr rtl="0"/>
            <a:r>
              <a:rPr lang="tr-TR"/>
              <a:t>Asıl başlık stilini düzenlemek için tıklayın</a:t>
            </a:r>
            <a:endParaRPr lang="tr-TR" noProof="0" dirty="0"/>
          </a:p>
        </p:txBody>
      </p:sp>
      <p:sp>
        <p:nvSpPr>
          <p:cNvPr id="3" name="Dikey Metin Yer Tutucusu 2"/>
          <p:cNvSpPr>
            <a:spLocks noGrp="1"/>
          </p:cNvSpPr>
          <p:nvPr>
            <p:ph type="body" orient="vert" idx="1"/>
          </p:nvPr>
        </p:nvSpPr>
        <p:spPr>
          <a:xfrm>
            <a:off x="1562100" y="365125"/>
            <a:ext cx="7010400" cy="5811838"/>
          </a:xfrm>
        </p:spPr>
        <p:txBody>
          <a:bodyPr vert="eaVert"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noProof="0" dirty="0"/>
          </a:p>
        </p:txBody>
      </p:sp>
      <p:sp>
        <p:nvSpPr>
          <p:cNvPr id="4" name="Tarih Yer Tutucusu 3"/>
          <p:cNvSpPr>
            <a:spLocks noGrp="1"/>
          </p:cNvSpPr>
          <p:nvPr>
            <p:ph type="dt" sz="half" idx="10"/>
          </p:nvPr>
        </p:nvSpPr>
        <p:spPr/>
        <p:txBody>
          <a:bodyPr rtlCol="0"/>
          <a:lstStyle/>
          <a:p>
            <a:pPr rtl="0"/>
            <a:fld id="{E4373A79-A294-433E-924C-CBA6D579835A}" type="datetime1">
              <a:rPr lang="tr-TR" noProof="0" smtClean="0"/>
              <a:t>21.02.2023</a:t>
            </a:fld>
            <a:endParaRPr lang="tr-TR" noProof="0" dirty="0"/>
          </a:p>
        </p:txBody>
      </p:sp>
      <p:sp>
        <p:nvSpPr>
          <p:cNvPr id="5" name="Alt Bilgi Yer Tutucusu 4"/>
          <p:cNvSpPr>
            <a:spLocks noGrp="1"/>
          </p:cNvSpPr>
          <p:nvPr>
            <p:ph type="ftr" sz="quarter" idx="11"/>
          </p:nvPr>
        </p:nvSpPr>
        <p:spPr/>
        <p:txBody>
          <a:bodyPr rtlCol="0"/>
          <a:lstStyle/>
          <a:p>
            <a:pPr rtl="0"/>
            <a:r>
              <a:rPr lang="sv-SE" noProof="0"/>
              <a:t>H.Ü. PDR Ana Bilim Dalı</a:t>
            </a:r>
            <a:endParaRPr lang="tr-TR" noProof="0" dirty="0"/>
          </a:p>
        </p:txBody>
      </p:sp>
      <p:sp>
        <p:nvSpPr>
          <p:cNvPr id="6" name="Slayt Numarası Yer Tutucusu 5"/>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sim Yazılı Resim">
    <p:spTree>
      <p:nvGrpSpPr>
        <p:cNvPr id="1" name=""/>
        <p:cNvGrpSpPr/>
        <p:nvPr/>
      </p:nvGrpSpPr>
      <p:grpSpPr>
        <a:xfrm>
          <a:off x="0" y="0"/>
          <a:ext cx="0" cy="0"/>
          <a:chOff x="0" y="0"/>
          <a:chExt cx="0" cy="0"/>
        </a:xfrm>
      </p:grpSpPr>
      <p:sp>
        <p:nvSpPr>
          <p:cNvPr id="9" name="Başlık 1"/>
          <p:cNvSpPr>
            <a:spLocks noGrp="1"/>
          </p:cNvSpPr>
          <p:nvPr>
            <p:ph type="title"/>
          </p:nvPr>
        </p:nvSpPr>
        <p:spPr>
          <a:xfrm>
            <a:off x="1562100" y="457200"/>
            <a:ext cx="3932237" cy="1600200"/>
          </a:xfrm>
        </p:spPr>
        <p:txBody>
          <a:bodyPr rtlCol="0" anchor="b"/>
          <a:lstStyle>
            <a:lvl1pPr rtl="0">
              <a:defRPr sz="3200"/>
            </a:lvl1pPr>
          </a:lstStyle>
          <a:p>
            <a:pPr rtl="0"/>
            <a:r>
              <a:rPr lang="tr-TR"/>
              <a:t>Asıl başlık stilini düzenlemek için tıklayın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simgeye tıklayın</a:t>
            </a:r>
            <a:endParaRPr lang="tr-TR" noProof="0" dirty="0"/>
          </a:p>
        </p:txBody>
      </p:sp>
      <p:sp>
        <p:nvSpPr>
          <p:cNvPr id="8" name="Metin Yer Tutucusu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Tarih Yer Tutucusu 4"/>
          <p:cNvSpPr>
            <a:spLocks noGrp="1"/>
          </p:cNvSpPr>
          <p:nvPr>
            <p:ph type="dt" sz="half" idx="10"/>
          </p:nvPr>
        </p:nvSpPr>
        <p:spPr/>
        <p:txBody>
          <a:bodyPr rtlCol="0"/>
          <a:lstStyle/>
          <a:p>
            <a:pPr rtl="0"/>
            <a:fld id="{F477952D-A568-4541-BC7F-9CE062B2540E}" type="datetime1">
              <a:rPr lang="tr-TR" noProof="0" smtClean="0"/>
              <a:t>21.02.2023</a:t>
            </a:fld>
            <a:endParaRPr lang="tr-TR" noProof="0" dirty="0"/>
          </a:p>
        </p:txBody>
      </p:sp>
      <p:sp>
        <p:nvSpPr>
          <p:cNvPr id="6" name="Alt Bilgi Yer Tutucusu 5"/>
          <p:cNvSpPr>
            <a:spLocks noGrp="1"/>
          </p:cNvSpPr>
          <p:nvPr>
            <p:ph type="ftr" sz="quarter" idx="11"/>
          </p:nvPr>
        </p:nvSpPr>
        <p:spPr/>
        <p:txBody>
          <a:bodyPr rtlCol="0"/>
          <a:lstStyle/>
          <a:p>
            <a:pPr rtl="0"/>
            <a:r>
              <a:rPr lang="sv-SE" noProof="0"/>
              <a:t>H.Ü. PDR Ana Bilim Dalı</a:t>
            </a:r>
            <a:endParaRPr lang="tr-TR" noProof="0" dirty="0"/>
          </a:p>
        </p:txBody>
      </p:sp>
      <p:sp>
        <p:nvSpPr>
          <p:cNvPr id="7" name="Slayt Numarası Yer Tutucusu 6"/>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a:t>Asıl başlık stilini düzenlemek için tıklayın</a:t>
            </a:r>
            <a:endParaRPr lang="tr-TR" noProof="0" dirty="0"/>
          </a:p>
        </p:txBody>
      </p:sp>
      <p:sp>
        <p:nvSpPr>
          <p:cNvPr id="3" name="İçerik Yer Tutucusu 2"/>
          <p:cNvSpPr>
            <a:spLocks noGrp="1"/>
          </p:cNvSpPr>
          <p:nvPr>
            <p:ph idx="1"/>
          </p:nvPr>
        </p:nvSpPr>
        <p:spPr/>
        <p:txBody>
          <a:bodyPr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noProof="0" dirty="0"/>
          </a:p>
        </p:txBody>
      </p:sp>
      <p:sp>
        <p:nvSpPr>
          <p:cNvPr id="4" name="Tarih Yer Tutucusu 3"/>
          <p:cNvSpPr>
            <a:spLocks noGrp="1"/>
          </p:cNvSpPr>
          <p:nvPr>
            <p:ph type="dt" sz="half" idx="10"/>
          </p:nvPr>
        </p:nvSpPr>
        <p:spPr/>
        <p:txBody>
          <a:bodyPr rtlCol="0"/>
          <a:lstStyle/>
          <a:p>
            <a:pPr rtl="0"/>
            <a:fld id="{2C9CAF24-046D-430D-AAE9-BA26E0D13973}" type="datetime1">
              <a:rPr lang="tr-TR" noProof="0" smtClean="0"/>
              <a:t>21.02.2023</a:t>
            </a:fld>
            <a:endParaRPr lang="tr-TR" noProof="0" dirty="0"/>
          </a:p>
        </p:txBody>
      </p:sp>
      <p:sp>
        <p:nvSpPr>
          <p:cNvPr id="5" name="Alt Bilgi Yer Tutucusu 4"/>
          <p:cNvSpPr>
            <a:spLocks noGrp="1"/>
          </p:cNvSpPr>
          <p:nvPr>
            <p:ph type="ftr" sz="quarter" idx="11"/>
          </p:nvPr>
        </p:nvSpPr>
        <p:spPr/>
        <p:txBody>
          <a:bodyPr rtlCol="0"/>
          <a:lstStyle/>
          <a:p>
            <a:pPr rtl="0"/>
            <a:r>
              <a:rPr lang="sv-SE" noProof="0"/>
              <a:t>H.Ü. PDR Ana Bilim Dalı</a:t>
            </a:r>
            <a:endParaRPr lang="tr-TR" noProof="0" dirty="0"/>
          </a:p>
        </p:txBody>
      </p:sp>
      <p:sp>
        <p:nvSpPr>
          <p:cNvPr id="6" name="Slayt Numarası Yer Tutucusu 5"/>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1241658" y="1709738"/>
            <a:ext cx="10105791" cy="2862262"/>
          </a:xfrm>
        </p:spPr>
        <p:txBody>
          <a:bodyPr rtlCol="0" anchor="b"/>
          <a:lstStyle>
            <a:lvl1pPr rtl="0">
              <a:defRPr sz="6000"/>
            </a:lvl1pPr>
          </a:lstStyle>
          <a:p>
            <a:pPr rtl="0"/>
            <a:r>
              <a:rPr lang="tr-TR"/>
              <a:t>Asıl başlık stilini düzenlemek için tıklayın</a:t>
            </a:r>
            <a:endParaRPr lang="tr-TR" noProof="0" dirty="0"/>
          </a:p>
        </p:txBody>
      </p:sp>
      <p:sp>
        <p:nvSpPr>
          <p:cNvPr id="3" name="Metin Yer Tutucusu 2"/>
          <p:cNvSpPr>
            <a:spLocks noGrp="1"/>
          </p:cNvSpPr>
          <p:nvPr>
            <p:ph type="body" idx="1"/>
          </p:nvPr>
        </p:nvSpPr>
        <p:spPr>
          <a:xfrm>
            <a:off x="1241658" y="4589463"/>
            <a:ext cx="10105791"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a:t>
            </a:r>
          </a:p>
        </p:txBody>
      </p:sp>
      <p:sp>
        <p:nvSpPr>
          <p:cNvPr id="4" name="Tarih Yer Tutucusu 3"/>
          <p:cNvSpPr>
            <a:spLocks noGrp="1"/>
          </p:cNvSpPr>
          <p:nvPr>
            <p:ph type="dt" sz="half" idx="10"/>
          </p:nvPr>
        </p:nvSpPr>
        <p:spPr/>
        <p:txBody>
          <a:bodyPr rtlCol="0"/>
          <a:lstStyle/>
          <a:p>
            <a:pPr rtl="0"/>
            <a:fld id="{217CE0E0-9D08-4F1D-A080-04C213FA7CA5}" type="datetime1">
              <a:rPr lang="tr-TR" noProof="0" smtClean="0"/>
              <a:t>21.02.2023</a:t>
            </a:fld>
            <a:endParaRPr lang="tr-TR" noProof="0" dirty="0"/>
          </a:p>
        </p:txBody>
      </p:sp>
      <p:sp>
        <p:nvSpPr>
          <p:cNvPr id="5" name="Alt Bilgi Yer Tutucusu 4"/>
          <p:cNvSpPr>
            <a:spLocks noGrp="1"/>
          </p:cNvSpPr>
          <p:nvPr>
            <p:ph type="ftr" sz="quarter" idx="11"/>
          </p:nvPr>
        </p:nvSpPr>
        <p:spPr/>
        <p:txBody>
          <a:bodyPr rtlCol="0"/>
          <a:lstStyle/>
          <a:p>
            <a:pPr rtl="0"/>
            <a:r>
              <a:rPr lang="sv-SE" noProof="0"/>
              <a:t>H.Ü. PDR Ana Bilim Dalı</a:t>
            </a:r>
            <a:endParaRPr lang="tr-TR" noProof="0" dirty="0"/>
          </a:p>
        </p:txBody>
      </p:sp>
      <p:sp>
        <p:nvSpPr>
          <p:cNvPr id="6" name="Slayt Numarası Yer Tutucusu 5"/>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a:t>Asıl başlık stilini düzenlemek için tıklayın</a:t>
            </a:r>
            <a:endParaRPr lang="tr-TR" noProof="0" dirty="0"/>
          </a:p>
        </p:txBody>
      </p:sp>
      <p:sp>
        <p:nvSpPr>
          <p:cNvPr id="3" name="İçerik Yer Tutucusu 2"/>
          <p:cNvSpPr>
            <a:spLocks noGrp="1"/>
          </p:cNvSpPr>
          <p:nvPr>
            <p:ph sz="half" idx="1"/>
          </p:nvPr>
        </p:nvSpPr>
        <p:spPr>
          <a:xfrm>
            <a:off x="1569700"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noProof="0" dirty="0"/>
          </a:p>
        </p:txBody>
      </p:sp>
      <p:sp>
        <p:nvSpPr>
          <p:cNvPr id="4" name="İçerik Yer Tutucusu 3"/>
          <p:cNvSpPr>
            <a:spLocks noGrp="1"/>
          </p:cNvSpPr>
          <p:nvPr>
            <p:ph sz="half" idx="2"/>
          </p:nvPr>
        </p:nvSpPr>
        <p:spPr>
          <a:xfrm>
            <a:off x="6605325"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noProof="0" dirty="0"/>
          </a:p>
        </p:txBody>
      </p:sp>
      <p:sp>
        <p:nvSpPr>
          <p:cNvPr id="5" name="Tarih Yer Tutucusu 4"/>
          <p:cNvSpPr>
            <a:spLocks noGrp="1"/>
          </p:cNvSpPr>
          <p:nvPr>
            <p:ph type="dt" sz="half" idx="10"/>
          </p:nvPr>
        </p:nvSpPr>
        <p:spPr/>
        <p:txBody>
          <a:bodyPr rtlCol="0"/>
          <a:lstStyle/>
          <a:p>
            <a:pPr rtl="0"/>
            <a:fld id="{F5C3A2AF-100B-4C70-80B1-FFDC4C9A71CA}" type="datetime1">
              <a:rPr lang="tr-TR" noProof="0" smtClean="0"/>
              <a:t>21.02.2023</a:t>
            </a:fld>
            <a:endParaRPr lang="tr-TR" noProof="0" dirty="0"/>
          </a:p>
        </p:txBody>
      </p:sp>
      <p:sp>
        <p:nvSpPr>
          <p:cNvPr id="6" name="Alt Bilgi Yer Tutucusu 5"/>
          <p:cNvSpPr>
            <a:spLocks noGrp="1"/>
          </p:cNvSpPr>
          <p:nvPr>
            <p:ph type="ftr" sz="quarter" idx="11"/>
          </p:nvPr>
        </p:nvSpPr>
        <p:spPr/>
        <p:txBody>
          <a:bodyPr rtlCol="0"/>
          <a:lstStyle/>
          <a:p>
            <a:pPr rtl="0"/>
            <a:r>
              <a:rPr lang="sv-SE" noProof="0"/>
              <a:t>H.Ü. PDR Ana Bilim Dalı</a:t>
            </a:r>
            <a:endParaRPr lang="tr-TR" noProof="0" dirty="0"/>
          </a:p>
        </p:txBody>
      </p:sp>
      <p:sp>
        <p:nvSpPr>
          <p:cNvPr id="7" name="Slayt Numarası Yer Tutucusu 6"/>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2324100" y="274638"/>
            <a:ext cx="9023350" cy="1143000"/>
          </a:xfrm>
        </p:spPr>
        <p:txBody>
          <a:bodyPr rtlCol="0"/>
          <a:lstStyle>
            <a:lvl1pPr rtl="0">
              <a:defRPr/>
            </a:lvl1pPr>
          </a:lstStyle>
          <a:p>
            <a:pPr rtl="0"/>
            <a:r>
              <a:rPr lang="tr-TR"/>
              <a:t>Asıl başlık stilini düzenlemek için tıklayın</a:t>
            </a:r>
            <a:endParaRPr lang="tr-TR" noProof="0" dirty="0"/>
          </a:p>
        </p:txBody>
      </p:sp>
      <p:sp>
        <p:nvSpPr>
          <p:cNvPr id="3" name="Metin Yer Tutucusu 2"/>
          <p:cNvSpPr>
            <a:spLocks noGrp="1"/>
          </p:cNvSpPr>
          <p:nvPr>
            <p:ph type="body" idx="1"/>
          </p:nvPr>
        </p:nvSpPr>
        <p:spPr>
          <a:xfrm>
            <a:off x="156210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156210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noProof="0" dirty="0"/>
          </a:p>
        </p:txBody>
      </p:sp>
      <p:sp>
        <p:nvSpPr>
          <p:cNvPr id="5" name="Metin Yer Tutucusu 4"/>
          <p:cNvSpPr>
            <a:spLocks noGrp="1"/>
          </p:cNvSpPr>
          <p:nvPr>
            <p:ph type="body" sz="quarter" idx="3"/>
          </p:nvPr>
        </p:nvSpPr>
        <p:spPr>
          <a:xfrm>
            <a:off x="659892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59892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noProof="0" dirty="0"/>
          </a:p>
        </p:txBody>
      </p:sp>
      <p:sp>
        <p:nvSpPr>
          <p:cNvPr id="7" name="Tarih Yer Tutucusu 6"/>
          <p:cNvSpPr>
            <a:spLocks noGrp="1"/>
          </p:cNvSpPr>
          <p:nvPr>
            <p:ph type="dt" sz="half" idx="10"/>
          </p:nvPr>
        </p:nvSpPr>
        <p:spPr/>
        <p:txBody>
          <a:bodyPr rtlCol="0"/>
          <a:lstStyle/>
          <a:p>
            <a:pPr rtl="0"/>
            <a:fld id="{6F4EFB41-61DD-4B52-80EC-6C5292546700}" type="datetime1">
              <a:rPr lang="tr-TR" noProof="0" smtClean="0"/>
              <a:t>21.02.2023</a:t>
            </a:fld>
            <a:endParaRPr lang="tr-TR" noProof="0" dirty="0"/>
          </a:p>
        </p:txBody>
      </p:sp>
      <p:sp>
        <p:nvSpPr>
          <p:cNvPr id="8" name="Alt Bilgi Yer Tutucusu 7"/>
          <p:cNvSpPr>
            <a:spLocks noGrp="1"/>
          </p:cNvSpPr>
          <p:nvPr>
            <p:ph type="ftr" sz="quarter" idx="11"/>
          </p:nvPr>
        </p:nvSpPr>
        <p:spPr/>
        <p:txBody>
          <a:bodyPr rtlCol="0"/>
          <a:lstStyle/>
          <a:p>
            <a:pPr rtl="0"/>
            <a:r>
              <a:rPr lang="sv-SE" noProof="0"/>
              <a:t>H.Ü. PDR Ana Bilim Dalı</a:t>
            </a:r>
            <a:endParaRPr lang="tr-TR" noProof="0" dirty="0"/>
          </a:p>
        </p:txBody>
      </p:sp>
      <p:sp>
        <p:nvSpPr>
          <p:cNvPr id="9" name="Slayt Numarası Yer Tutucusu 8"/>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a:t>Asıl başlık stilini düzenlemek için tıklayın</a:t>
            </a:r>
            <a:endParaRPr lang="tr-TR" noProof="0" dirty="0"/>
          </a:p>
        </p:txBody>
      </p:sp>
      <p:sp>
        <p:nvSpPr>
          <p:cNvPr id="3" name="Tarih Yer Tutucusu 2"/>
          <p:cNvSpPr>
            <a:spLocks noGrp="1"/>
          </p:cNvSpPr>
          <p:nvPr>
            <p:ph type="dt" sz="half" idx="10"/>
          </p:nvPr>
        </p:nvSpPr>
        <p:spPr/>
        <p:txBody>
          <a:bodyPr rtlCol="0"/>
          <a:lstStyle/>
          <a:p>
            <a:pPr rtl="0"/>
            <a:fld id="{F7446C46-13B0-42B1-821A-2C1CF14B169C}" type="datetime1">
              <a:rPr lang="tr-TR" noProof="0" smtClean="0"/>
              <a:t>21.02.2023</a:t>
            </a:fld>
            <a:endParaRPr lang="tr-TR" noProof="0" dirty="0"/>
          </a:p>
        </p:txBody>
      </p:sp>
      <p:sp>
        <p:nvSpPr>
          <p:cNvPr id="4" name="Alt Bilgi Yer Tutucusu 3"/>
          <p:cNvSpPr>
            <a:spLocks noGrp="1"/>
          </p:cNvSpPr>
          <p:nvPr>
            <p:ph type="ftr" sz="quarter" idx="11"/>
          </p:nvPr>
        </p:nvSpPr>
        <p:spPr/>
        <p:txBody>
          <a:bodyPr rtlCol="0"/>
          <a:lstStyle/>
          <a:p>
            <a:pPr rtl="0"/>
            <a:r>
              <a:rPr lang="sv-SE" noProof="0"/>
              <a:t>H.Ü. PDR Ana Bilim Dalı</a:t>
            </a:r>
            <a:endParaRPr lang="tr-TR" noProof="0" dirty="0"/>
          </a:p>
        </p:txBody>
      </p:sp>
      <p:sp>
        <p:nvSpPr>
          <p:cNvPr id="5" name="Slayt Numarası Yer Tutucusu 4"/>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AD4DF7AD-FCE8-4316-A6DD-DAB212EB2AEC}" type="datetime1">
              <a:rPr lang="tr-TR" noProof="0" smtClean="0"/>
              <a:t>21.02.2023</a:t>
            </a:fld>
            <a:endParaRPr lang="tr-TR" noProof="0" dirty="0"/>
          </a:p>
        </p:txBody>
      </p:sp>
      <p:sp>
        <p:nvSpPr>
          <p:cNvPr id="3" name="Alt Bilgi Yer Tutucusu 2"/>
          <p:cNvSpPr>
            <a:spLocks noGrp="1"/>
          </p:cNvSpPr>
          <p:nvPr>
            <p:ph type="ftr" sz="quarter" idx="11"/>
          </p:nvPr>
        </p:nvSpPr>
        <p:spPr/>
        <p:txBody>
          <a:bodyPr rtlCol="0"/>
          <a:lstStyle/>
          <a:p>
            <a:pPr rtl="0"/>
            <a:r>
              <a:rPr lang="sv-SE" noProof="0"/>
              <a:t>H.Ü. PDR Ana Bilim Dalı</a:t>
            </a:r>
            <a:endParaRPr lang="tr-TR" noProof="0" dirty="0"/>
          </a:p>
        </p:txBody>
      </p:sp>
      <p:sp>
        <p:nvSpPr>
          <p:cNvPr id="4" name="Slayt Numarası Yer Tutucusu 3"/>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562100" y="457200"/>
            <a:ext cx="3932237" cy="1600200"/>
          </a:xfrm>
        </p:spPr>
        <p:txBody>
          <a:bodyPr rtlCol="0" anchor="b"/>
          <a:lstStyle>
            <a:lvl1pPr rtl="0">
              <a:defRPr sz="3200"/>
            </a:lvl1pPr>
          </a:lstStyle>
          <a:p>
            <a:pPr rtl="0"/>
            <a:r>
              <a:rPr lang="tr-TR"/>
              <a:t>Asıl başlık stilini düzenlemek için tıklayın</a:t>
            </a:r>
            <a:endParaRPr lang="tr-TR" noProof="0" dirty="0"/>
          </a:p>
        </p:txBody>
      </p:sp>
      <p:sp>
        <p:nvSpPr>
          <p:cNvPr id="3" name="İçerik Yer Tutucusu 2"/>
          <p:cNvSpPr>
            <a:spLocks noGrp="1"/>
          </p:cNvSpPr>
          <p:nvPr>
            <p:ph idx="1"/>
          </p:nvPr>
        </p:nvSpPr>
        <p:spPr>
          <a:xfrm>
            <a:off x="5678905" y="987425"/>
            <a:ext cx="5676483"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noProof="0" dirty="0"/>
          </a:p>
        </p:txBody>
      </p:sp>
      <p:sp>
        <p:nvSpPr>
          <p:cNvPr id="4" name="Metin Yer Tutucusu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Tarih Yer Tutucusu 4"/>
          <p:cNvSpPr>
            <a:spLocks noGrp="1"/>
          </p:cNvSpPr>
          <p:nvPr>
            <p:ph type="dt" sz="half" idx="10"/>
          </p:nvPr>
        </p:nvSpPr>
        <p:spPr/>
        <p:txBody>
          <a:bodyPr rtlCol="0"/>
          <a:lstStyle/>
          <a:p>
            <a:pPr rtl="0"/>
            <a:fld id="{F283CF40-215F-45B7-95D8-87B14A7003ED}" type="datetime1">
              <a:rPr lang="tr-TR" noProof="0" smtClean="0"/>
              <a:t>21.02.2023</a:t>
            </a:fld>
            <a:endParaRPr lang="tr-TR" noProof="0" dirty="0"/>
          </a:p>
        </p:txBody>
      </p:sp>
      <p:sp>
        <p:nvSpPr>
          <p:cNvPr id="6" name="Alt Bilgi Yer Tutucusu 5"/>
          <p:cNvSpPr>
            <a:spLocks noGrp="1"/>
          </p:cNvSpPr>
          <p:nvPr>
            <p:ph type="ftr" sz="quarter" idx="11"/>
          </p:nvPr>
        </p:nvSpPr>
        <p:spPr/>
        <p:txBody>
          <a:bodyPr rtlCol="0"/>
          <a:lstStyle/>
          <a:p>
            <a:pPr rtl="0"/>
            <a:r>
              <a:rPr lang="sv-SE" noProof="0"/>
              <a:t>H.Ü. PDR Ana Bilim Dalı</a:t>
            </a:r>
            <a:endParaRPr lang="tr-TR" noProof="0" dirty="0"/>
          </a:p>
        </p:txBody>
      </p:sp>
      <p:sp>
        <p:nvSpPr>
          <p:cNvPr id="7" name="Slayt Numarası Yer Tutucusu 6"/>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esim Yazılı Resim">
    <p:spTree>
      <p:nvGrpSpPr>
        <p:cNvPr id="1" name=""/>
        <p:cNvGrpSpPr/>
        <p:nvPr/>
      </p:nvGrpSpPr>
      <p:grpSpPr>
        <a:xfrm>
          <a:off x="0" y="0"/>
          <a:ext cx="0" cy="0"/>
          <a:chOff x="0" y="0"/>
          <a:chExt cx="0" cy="0"/>
        </a:xfrm>
      </p:grpSpPr>
      <p:sp>
        <p:nvSpPr>
          <p:cNvPr id="9" name="Başlık 1"/>
          <p:cNvSpPr>
            <a:spLocks noGrp="1"/>
          </p:cNvSpPr>
          <p:nvPr>
            <p:ph type="title"/>
          </p:nvPr>
        </p:nvSpPr>
        <p:spPr>
          <a:xfrm>
            <a:off x="1562100" y="457200"/>
            <a:ext cx="3932237" cy="1600200"/>
          </a:xfrm>
        </p:spPr>
        <p:txBody>
          <a:bodyPr rtlCol="0" anchor="b"/>
          <a:lstStyle>
            <a:lvl1pPr rtl="0">
              <a:defRPr sz="3200"/>
            </a:lvl1pPr>
          </a:lstStyle>
          <a:p>
            <a:pPr rtl="0"/>
            <a:r>
              <a:rPr lang="tr-TR"/>
              <a:t>Asıl başlık stilini düzenlemek için tıklayın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simgeye tıklayın</a:t>
            </a:r>
            <a:endParaRPr lang="tr-TR" noProof="0" dirty="0"/>
          </a:p>
        </p:txBody>
      </p:sp>
      <p:sp>
        <p:nvSpPr>
          <p:cNvPr id="8" name="Metin Yer Tutucusu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Tarih Yer Tutucusu 4"/>
          <p:cNvSpPr>
            <a:spLocks noGrp="1"/>
          </p:cNvSpPr>
          <p:nvPr>
            <p:ph type="dt" sz="half" idx="10"/>
          </p:nvPr>
        </p:nvSpPr>
        <p:spPr/>
        <p:txBody>
          <a:bodyPr rtlCol="0"/>
          <a:lstStyle/>
          <a:p>
            <a:pPr rtl="0"/>
            <a:fld id="{7A12A999-6D45-48CB-AAF8-8BA9A586AECD}" type="datetime1">
              <a:rPr lang="tr-TR" noProof="0" smtClean="0"/>
              <a:t>21.02.2023</a:t>
            </a:fld>
            <a:endParaRPr lang="tr-TR" noProof="0" dirty="0"/>
          </a:p>
        </p:txBody>
      </p:sp>
      <p:sp>
        <p:nvSpPr>
          <p:cNvPr id="6" name="Alt Bilgi Yer Tutucusu 5"/>
          <p:cNvSpPr>
            <a:spLocks noGrp="1"/>
          </p:cNvSpPr>
          <p:nvPr>
            <p:ph type="ftr" sz="quarter" idx="11"/>
          </p:nvPr>
        </p:nvSpPr>
        <p:spPr/>
        <p:txBody>
          <a:bodyPr rtlCol="0"/>
          <a:lstStyle/>
          <a:p>
            <a:pPr rtl="0"/>
            <a:r>
              <a:rPr lang="sv-SE" noProof="0"/>
              <a:t>H.Ü. PDR Ana Bilim Dalı</a:t>
            </a:r>
            <a:endParaRPr lang="tr-TR" noProof="0" dirty="0"/>
          </a:p>
        </p:txBody>
      </p:sp>
      <p:sp>
        <p:nvSpPr>
          <p:cNvPr id="7" name="Slayt Numarası Yer Tutucusu 6"/>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pPr rtl="0"/>
            <a:r>
              <a:rPr lang="tr-TR" dirty="0"/>
              <a:t>Asıl başlık stili için tıklatın</a:t>
            </a:r>
            <a:endParaRPr lang="tr-TR" noProof="0" dirty="0"/>
          </a:p>
        </p:txBody>
      </p:sp>
      <p:sp>
        <p:nvSpPr>
          <p:cNvPr id="3" name="Metin Yer Tutucusu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tr-TR" dirty="0"/>
              <a:t>Asıl metin stillerini düzenle</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1562E19C-42E8-48CD-B96B-7D79DAE64EED}" type="datetime1">
              <a:rPr lang="tr-TR" noProof="0" smtClean="0"/>
              <a:t>21.02.2023</a:t>
            </a:fld>
            <a:endParaRPr lang="tr-TR" noProof="0" dirty="0"/>
          </a:p>
        </p:txBody>
      </p:sp>
      <p:sp>
        <p:nvSpPr>
          <p:cNvPr id="5" name="Alt Bilgi Yer Tutucusu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r>
              <a:rPr lang="sv-SE" noProof="0"/>
              <a:t>H.Ü. PDR Ana Bilim Dalı</a:t>
            </a:r>
            <a:endParaRPr lang="tr-TR" noProof="0" dirty="0"/>
          </a:p>
        </p:txBody>
      </p:sp>
      <p:sp>
        <p:nvSpPr>
          <p:cNvPr id="6" name="Slayt Numarası Yer Tutucusu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71B7BAC7-FE87-40F6-AA24-4F4685D1B022}" type="slidenum">
              <a:rPr lang="tr-TR" noProof="0" smtClean="0"/>
              <a:pPr/>
              <a:t>‹#›</a:t>
            </a:fld>
            <a:endParaRPr lang="tr-TR" noProof="0"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ocs.google.com/spreadsheets/u/0/d/1vdNwlPxe6E0AmuXncqkEhE3uRa6MsT--lUFd81OA-zo/htmlview?fbclid=PAAaZ1WkAjIYEgrnxy-gJ16ua8eD6Mj_0mx0p7hKzwA0QU4y92gM1oNeqtjxw"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pau.edu.tr/pau/tr/duyuru/depremden-etkilenen-ogrencilerimize-nasil-yaklasmaliyiz-konulu-bilgilendirm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613947" y="538162"/>
            <a:ext cx="9144000" cy="2387600"/>
          </a:xfrm>
        </p:spPr>
        <p:txBody>
          <a:bodyPr rtlCol="0">
            <a:noAutofit/>
          </a:bodyPr>
          <a:lstStyle/>
          <a:p>
            <a:pPr rtl="0"/>
            <a:r>
              <a:rPr lang="tr-TR" sz="4800" b="1" dirty="0"/>
              <a:t>ÖĞRENCİLERİMİZE AFET SONRASI DESTEK SÜRECİ: </a:t>
            </a:r>
            <a:r>
              <a:rPr lang="tr-TR" sz="4800" dirty="0"/>
              <a:t>Akademik Danışmanlara Öneriler</a:t>
            </a:r>
          </a:p>
        </p:txBody>
      </p:sp>
      <p:sp>
        <p:nvSpPr>
          <p:cNvPr id="3" name="Alt Başlık 2"/>
          <p:cNvSpPr>
            <a:spLocks noGrp="1"/>
          </p:cNvSpPr>
          <p:nvPr>
            <p:ph type="subTitle" idx="1"/>
          </p:nvPr>
        </p:nvSpPr>
        <p:spPr>
          <a:xfrm>
            <a:off x="1524000" y="4120737"/>
            <a:ext cx="9144000" cy="1655762"/>
          </a:xfrm>
        </p:spPr>
        <p:txBody>
          <a:bodyPr rtlCol="0">
            <a:normAutofit lnSpcReduction="10000"/>
          </a:bodyPr>
          <a:lstStyle/>
          <a:p>
            <a:pPr rtl="0"/>
            <a:endParaRPr lang="tr-TR" b="1" dirty="0">
              <a:solidFill>
                <a:srgbClr val="00B050"/>
              </a:solidFill>
              <a:latin typeface="Mongolian Baiti" panose="03000500000000000000" pitchFamily="66" charset="0"/>
              <a:cs typeface="Mongolian Baiti" panose="03000500000000000000" pitchFamily="66" charset="0"/>
            </a:endParaRPr>
          </a:p>
          <a:p>
            <a:pPr rtl="0"/>
            <a:r>
              <a:rPr lang="tr-TR" b="1" dirty="0">
                <a:solidFill>
                  <a:srgbClr val="00B050"/>
                </a:solidFill>
                <a:latin typeface="Mongolian Baiti" panose="03000500000000000000" pitchFamily="66" charset="0"/>
                <a:cs typeface="Mongolian Baiti" panose="03000500000000000000" pitchFamily="66" charset="0"/>
              </a:rPr>
              <a:t>Hacettepe Üniversitesi</a:t>
            </a:r>
          </a:p>
          <a:p>
            <a:pPr rtl="0"/>
            <a:r>
              <a:rPr lang="tr-TR" b="1" dirty="0">
                <a:solidFill>
                  <a:srgbClr val="00B050"/>
                </a:solidFill>
                <a:latin typeface="Mongolian Baiti" panose="03000500000000000000" pitchFamily="66" charset="0"/>
                <a:cs typeface="Mongolian Baiti" panose="03000500000000000000" pitchFamily="66" charset="0"/>
              </a:rPr>
              <a:t>Eğitim Fakültesi</a:t>
            </a:r>
          </a:p>
          <a:p>
            <a:pPr rtl="0"/>
            <a:r>
              <a:rPr lang="tr-TR" b="1" dirty="0">
                <a:solidFill>
                  <a:srgbClr val="00B050"/>
                </a:solidFill>
                <a:latin typeface="Mongolian Baiti" panose="03000500000000000000" pitchFamily="66" charset="0"/>
                <a:cs typeface="Mongolian Baiti" panose="03000500000000000000" pitchFamily="66" charset="0"/>
              </a:rPr>
              <a:t>Rehberlik ve Psikolojik Danışmanlık Ana Bilim Dalı</a:t>
            </a:r>
          </a:p>
        </p:txBody>
      </p:sp>
      <p:sp>
        <p:nvSpPr>
          <p:cNvPr id="4" name="Alt Bilgi Yer Tutucusu 3">
            <a:extLst>
              <a:ext uri="{FF2B5EF4-FFF2-40B4-BE49-F238E27FC236}">
                <a16:creationId xmlns:a16="http://schemas.microsoft.com/office/drawing/2014/main" id="{DBE65679-B7C0-4D09-BC02-F4BCA1BEF171}"/>
              </a:ext>
            </a:extLst>
          </p:cNvPr>
          <p:cNvSpPr>
            <a:spLocks noGrp="1"/>
          </p:cNvSpPr>
          <p:nvPr>
            <p:ph type="ftr" sz="quarter" idx="11"/>
          </p:nvPr>
        </p:nvSpPr>
        <p:spPr/>
        <p:txBody>
          <a:bodyPr/>
          <a:lstStyle/>
          <a:p>
            <a:pPr rtl="0"/>
            <a:r>
              <a:rPr lang="sv-SE" noProof="0"/>
              <a:t>H.Ü. PDR Ana Bilim Dalı</a:t>
            </a:r>
            <a:endParaRPr lang="tr-TR" noProof="0" dirty="0"/>
          </a:p>
        </p:txBody>
      </p:sp>
      <p:pic>
        <p:nvPicPr>
          <p:cNvPr id="6" name="Picture 2" descr="Dosya:Hacettepe Üniversitesi Logosu.svg - Vikipedi">
            <a:extLst>
              <a:ext uri="{FF2B5EF4-FFF2-40B4-BE49-F238E27FC236}">
                <a16:creationId xmlns:a16="http://schemas.microsoft.com/office/drawing/2014/main" id="{15FDCDC7-03B4-4147-9BD7-C97B1B78E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1251" y="2958288"/>
            <a:ext cx="789497" cy="116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F38CA9E-FFF7-4C12-B714-9560494F90E7}"/>
              </a:ext>
            </a:extLst>
          </p:cNvPr>
          <p:cNvSpPr>
            <a:spLocks noGrp="1"/>
          </p:cNvSpPr>
          <p:nvPr>
            <p:ph type="title"/>
          </p:nvPr>
        </p:nvSpPr>
        <p:spPr>
          <a:xfrm>
            <a:off x="856421" y="240523"/>
            <a:ext cx="10479157" cy="1325563"/>
          </a:xfrm>
        </p:spPr>
        <p:txBody>
          <a:bodyPr>
            <a:normAutofit/>
          </a:bodyPr>
          <a:lstStyle/>
          <a:p>
            <a:pPr algn="ctr"/>
            <a:r>
              <a:rPr lang="tr-TR" sz="3200" b="1" dirty="0"/>
              <a:t>Travma Sonrası Stres Tepkileri</a:t>
            </a:r>
            <a:endParaRPr lang="tr-TR" sz="3200" dirty="0"/>
          </a:p>
        </p:txBody>
      </p:sp>
      <p:sp>
        <p:nvSpPr>
          <p:cNvPr id="4" name="İçerik Yer Tutucusu 2">
            <a:extLst>
              <a:ext uri="{FF2B5EF4-FFF2-40B4-BE49-F238E27FC236}">
                <a16:creationId xmlns:a16="http://schemas.microsoft.com/office/drawing/2014/main" id="{94907D99-A60E-42A8-86DE-66DB3898C308}"/>
              </a:ext>
            </a:extLst>
          </p:cNvPr>
          <p:cNvSpPr txBox="1">
            <a:spLocks/>
          </p:cNvSpPr>
          <p:nvPr/>
        </p:nvSpPr>
        <p:spPr>
          <a:xfrm>
            <a:off x="2806631" y="1393808"/>
            <a:ext cx="6811618" cy="3861726"/>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sz="9600" b="1" dirty="0">
                <a:latin typeface="+mj-lt"/>
              </a:rPr>
              <a:t>DAVRANIŞSAL TEPKİLER</a:t>
            </a:r>
          </a:p>
          <a:p>
            <a:pPr marL="0" indent="0" algn="ctr">
              <a:buFont typeface="Arial" panose="020B0604020202020204" pitchFamily="34" charset="0"/>
              <a:buNone/>
            </a:pPr>
            <a:endParaRPr lang="tr-TR" sz="9600" b="1" dirty="0">
              <a:latin typeface="+mj-lt"/>
            </a:endParaRPr>
          </a:p>
          <a:p>
            <a:r>
              <a:rPr lang="tr-TR" sz="8000" dirty="0">
                <a:latin typeface="+mj-lt"/>
              </a:rPr>
              <a:t>Aile ve arkadaşlardan uzaklaşma (Sosyal içe çekilme, içe kapanma)</a:t>
            </a:r>
          </a:p>
          <a:p>
            <a:r>
              <a:rPr lang="tr-TR" sz="8000" dirty="0">
                <a:latin typeface="+mj-lt"/>
              </a:rPr>
              <a:t>Yaşananları sürekli anlatma isteği</a:t>
            </a:r>
          </a:p>
          <a:p>
            <a:r>
              <a:rPr lang="tr-TR" sz="8000" dirty="0">
                <a:latin typeface="+mj-lt"/>
              </a:rPr>
              <a:t>İletişim güçlükleri </a:t>
            </a:r>
          </a:p>
          <a:p>
            <a:r>
              <a:rPr lang="tr-TR" sz="8000" dirty="0">
                <a:latin typeface="+mj-lt"/>
              </a:rPr>
              <a:t>Mizah yoluyla başa çıkmaya çalışma</a:t>
            </a:r>
          </a:p>
          <a:p>
            <a:r>
              <a:rPr lang="tr-TR" sz="8000" dirty="0">
                <a:latin typeface="+mj-lt"/>
              </a:rPr>
              <a:t>Öfke patlamaları, sık sık tartışmalara girme</a:t>
            </a:r>
          </a:p>
          <a:p>
            <a:r>
              <a:rPr lang="tr-TR" sz="8000" dirty="0">
                <a:latin typeface="+mj-lt"/>
              </a:rPr>
              <a:t>Ağlama nöbetleri</a:t>
            </a:r>
          </a:p>
          <a:p>
            <a:r>
              <a:rPr lang="tr-TR" sz="8000" dirty="0">
                <a:latin typeface="+mj-lt"/>
              </a:rPr>
              <a:t>İş başarısında azalma</a:t>
            </a:r>
          </a:p>
          <a:p>
            <a:r>
              <a:rPr lang="tr-TR" sz="8000" dirty="0">
                <a:latin typeface="+mj-lt"/>
              </a:rPr>
              <a:t>Alkol, sigara veya ilaç kullanımında artış</a:t>
            </a:r>
          </a:p>
          <a:p>
            <a:r>
              <a:rPr lang="tr-TR" sz="8000" dirty="0">
                <a:latin typeface="+mj-lt"/>
              </a:rPr>
              <a:t>Anıları canlandıran yerlerden veya etkinliklerden kaçınma</a:t>
            </a:r>
          </a:p>
          <a:p>
            <a:r>
              <a:rPr lang="tr-TR" sz="8000" dirty="0">
                <a:latin typeface="+mj-lt"/>
              </a:rPr>
              <a:t>Kendine ya da çocuklarına bakım verememe </a:t>
            </a:r>
          </a:p>
          <a:p>
            <a:pPr marL="0" indent="0">
              <a:buNone/>
            </a:pPr>
            <a:endParaRPr lang="tr-TR" sz="7200" dirty="0"/>
          </a:p>
          <a:p>
            <a:endParaRPr lang="tr-TR" dirty="0"/>
          </a:p>
        </p:txBody>
      </p:sp>
      <p:sp>
        <p:nvSpPr>
          <p:cNvPr id="9" name="Metin kutusu 8">
            <a:extLst>
              <a:ext uri="{FF2B5EF4-FFF2-40B4-BE49-F238E27FC236}">
                <a16:creationId xmlns:a16="http://schemas.microsoft.com/office/drawing/2014/main" id="{7C2B0A3F-3301-46E3-8E5D-A13E198F78E7}"/>
              </a:ext>
            </a:extLst>
          </p:cNvPr>
          <p:cNvSpPr txBox="1"/>
          <p:nvPr/>
        </p:nvSpPr>
        <p:spPr>
          <a:xfrm rot="10800000" flipV="1">
            <a:off x="2690190" y="5987018"/>
            <a:ext cx="7044501" cy="369332"/>
          </a:xfrm>
          <a:prstGeom prst="rect">
            <a:avLst/>
          </a:prstGeom>
          <a:noFill/>
        </p:spPr>
        <p:txBody>
          <a:bodyPr wrap="square">
            <a:spAutoFit/>
          </a:bodyPr>
          <a:lstStyle/>
          <a:p>
            <a:pPr algn="ctr" defTabSz="457200"/>
            <a:r>
              <a:rPr lang="tr-TR" b="1" dirty="0">
                <a:solidFill>
                  <a:prstClr val="black"/>
                </a:solidFill>
                <a:latin typeface="+mj-lt"/>
              </a:rPr>
              <a:t>Bu tepkiler, anormal bir duruma verilen NORMAL tepkilerdir. </a:t>
            </a:r>
            <a:endParaRPr lang="tr-TR" dirty="0">
              <a:solidFill>
                <a:prstClr val="black"/>
              </a:solidFill>
              <a:latin typeface="+mj-lt"/>
            </a:endParaRPr>
          </a:p>
        </p:txBody>
      </p:sp>
      <p:sp>
        <p:nvSpPr>
          <p:cNvPr id="3" name="Alt Bilgi Yer Tutucusu 2">
            <a:extLst>
              <a:ext uri="{FF2B5EF4-FFF2-40B4-BE49-F238E27FC236}">
                <a16:creationId xmlns:a16="http://schemas.microsoft.com/office/drawing/2014/main" id="{B860CFDE-4040-4731-9CD1-75C5FCF91754}"/>
              </a:ext>
            </a:extLst>
          </p:cNvPr>
          <p:cNvSpPr>
            <a:spLocks noGrp="1"/>
          </p:cNvSpPr>
          <p:nvPr>
            <p:ph type="ftr" sz="quarter" idx="11"/>
          </p:nvPr>
        </p:nvSpPr>
        <p:spPr/>
        <p:txBody>
          <a:bodyPr/>
          <a:lstStyle/>
          <a:p>
            <a:pPr rtl="0"/>
            <a:r>
              <a:rPr lang="sv-SE" noProof="0" dirty="0"/>
              <a:t>H.Ü. PDR Ana Bilim Dalı</a:t>
            </a:r>
            <a:endParaRPr lang="tr-TR" noProof="0" dirty="0"/>
          </a:p>
        </p:txBody>
      </p:sp>
    </p:spTree>
    <p:extLst>
      <p:ext uri="{BB962C8B-B14F-4D97-AF65-F5344CB8AC3E}">
        <p14:creationId xmlns:p14="http://schemas.microsoft.com/office/powerpoint/2010/main" val="95035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F48603C-8DBD-4B04-AB89-459F1355BD57}"/>
              </a:ext>
            </a:extLst>
          </p:cNvPr>
          <p:cNvSpPr>
            <a:spLocks noGrp="1"/>
          </p:cNvSpPr>
          <p:nvPr>
            <p:ph type="title"/>
          </p:nvPr>
        </p:nvSpPr>
        <p:spPr>
          <a:xfrm>
            <a:off x="891209" y="658812"/>
            <a:ext cx="10399643" cy="1325563"/>
          </a:xfrm>
        </p:spPr>
        <p:txBody>
          <a:bodyPr>
            <a:normAutofit fontScale="90000"/>
          </a:bodyPr>
          <a:lstStyle/>
          <a:p>
            <a:pPr algn="ctr"/>
            <a:r>
              <a:rPr lang="tr-TR" sz="3600" dirty="0"/>
              <a:t>Unutmayalım ki bu tepkiler ANORMAL bir olayı yaşamış kişilerin verdiği NORMAL tepkilerdir. </a:t>
            </a:r>
            <a:br>
              <a:rPr lang="tr-TR" sz="3600" dirty="0"/>
            </a:br>
            <a:endParaRPr lang="tr-TR" dirty="0"/>
          </a:p>
        </p:txBody>
      </p:sp>
      <p:sp>
        <p:nvSpPr>
          <p:cNvPr id="3" name="İçerik Yer Tutucusu 2">
            <a:extLst>
              <a:ext uri="{FF2B5EF4-FFF2-40B4-BE49-F238E27FC236}">
                <a16:creationId xmlns:a16="http://schemas.microsoft.com/office/drawing/2014/main" id="{66E2EA79-04F6-4952-B2A3-BA1CA4C5B320}"/>
              </a:ext>
            </a:extLst>
          </p:cNvPr>
          <p:cNvSpPr>
            <a:spLocks noGrp="1"/>
          </p:cNvSpPr>
          <p:nvPr>
            <p:ph idx="1"/>
          </p:nvPr>
        </p:nvSpPr>
        <p:spPr>
          <a:xfrm>
            <a:off x="891209" y="1984375"/>
            <a:ext cx="10293626" cy="4351338"/>
          </a:xfrm>
        </p:spPr>
        <p:txBody>
          <a:bodyPr>
            <a:normAutofit lnSpcReduction="10000"/>
          </a:bodyPr>
          <a:lstStyle/>
          <a:p>
            <a:r>
              <a:rPr lang="tr-TR" sz="2400" dirty="0" err="1">
                <a:latin typeface="+mj-lt"/>
              </a:rPr>
              <a:t>Travmatik</a:t>
            </a:r>
            <a:r>
              <a:rPr lang="tr-TR" sz="2400" dirty="0">
                <a:latin typeface="+mj-lt"/>
              </a:rPr>
              <a:t> durumlara verilen tepkiler kişiden kişiye, olaya maruz kalma ve </a:t>
            </a:r>
            <a:r>
              <a:rPr lang="tr-TR" sz="2400" dirty="0" err="1">
                <a:latin typeface="+mj-lt"/>
              </a:rPr>
              <a:t>örselenmişlik</a:t>
            </a:r>
            <a:r>
              <a:rPr lang="tr-TR" sz="2400" dirty="0">
                <a:latin typeface="+mj-lt"/>
              </a:rPr>
              <a:t> düzeyine göre değişiklik gösterir. </a:t>
            </a:r>
          </a:p>
          <a:p>
            <a:pPr marL="0" indent="0">
              <a:buNone/>
            </a:pPr>
            <a:endParaRPr lang="tr-TR" sz="2400" dirty="0">
              <a:latin typeface="+mj-lt"/>
            </a:endParaRPr>
          </a:p>
          <a:p>
            <a:r>
              <a:rPr lang="tr-TR" sz="2400" dirty="0" err="1">
                <a:latin typeface="+mj-lt"/>
              </a:rPr>
              <a:t>Travmatik</a:t>
            </a:r>
            <a:r>
              <a:rPr lang="tr-TR" sz="2400" dirty="0">
                <a:latin typeface="+mj-lt"/>
              </a:rPr>
              <a:t> durumlarda bazı insanlar yoğun stres tepkileri gösterirken, bazıları hiç stres belirtisi göstermeyebilir. </a:t>
            </a:r>
          </a:p>
          <a:p>
            <a:endParaRPr lang="tr-TR" sz="2400" dirty="0">
              <a:latin typeface="+mj-lt"/>
            </a:endParaRPr>
          </a:p>
          <a:p>
            <a:r>
              <a:rPr lang="tr-TR" sz="2400" dirty="0">
                <a:latin typeface="+mj-lt"/>
              </a:rPr>
              <a:t>Travma sonrası stres tepkileri bireylerde, travma yaratan olaydan aylar veya yıllar sonra ortaya çıkabilir. </a:t>
            </a:r>
          </a:p>
          <a:p>
            <a:endParaRPr lang="tr-TR" sz="2400" dirty="0">
              <a:latin typeface="+mj-lt"/>
            </a:endParaRPr>
          </a:p>
          <a:p>
            <a:r>
              <a:rPr lang="tr-TR" sz="2400" dirty="0">
                <a:latin typeface="+mj-lt"/>
              </a:rPr>
              <a:t>Olayın yıl dönümleri veya bu stresli deneyimi hatırlatan benzer bir durum yaşanması veya tanık olunması halinde de güçlü̈ stres reaksiyonları tetiklenebilir. </a:t>
            </a:r>
          </a:p>
          <a:p>
            <a:endParaRPr lang="tr-TR" sz="2400" dirty="0">
              <a:latin typeface="+mj-lt"/>
            </a:endParaRPr>
          </a:p>
          <a:p>
            <a:pPr marL="0" indent="0">
              <a:buNone/>
            </a:pPr>
            <a:endParaRPr lang="tr-TR" sz="2400" dirty="0">
              <a:latin typeface="+mj-lt"/>
            </a:endParaRPr>
          </a:p>
        </p:txBody>
      </p:sp>
      <p:sp>
        <p:nvSpPr>
          <p:cNvPr id="4" name="Alt Bilgi Yer Tutucusu 3">
            <a:extLst>
              <a:ext uri="{FF2B5EF4-FFF2-40B4-BE49-F238E27FC236}">
                <a16:creationId xmlns:a16="http://schemas.microsoft.com/office/drawing/2014/main" id="{F05980C0-D887-49A8-9134-667C6DEA06DA}"/>
              </a:ext>
            </a:extLst>
          </p:cNvPr>
          <p:cNvSpPr>
            <a:spLocks noGrp="1"/>
          </p:cNvSpPr>
          <p:nvPr>
            <p:ph type="ftr" sz="quarter" idx="11"/>
          </p:nvPr>
        </p:nvSpPr>
        <p:spPr/>
        <p:txBody>
          <a:bodyPr/>
          <a:lstStyle/>
          <a:p>
            <a:pPr rtl="0"/>
            <a:r>
              <a:rPr lang="sv-SE" noProof="0"/>
              <a:t>H.Ü. PDR Ana Bilim Dalı</a:t>
            </a:r>
            <a:endParaRPr lang="tr-TR" noProof="0" dirty="0"/>
          </a:p>
        </p:txBody>
      </p:sp>
    </p:spTree>
    <p:extLst>
      <p:ext uri="{BB962C8B-B14F-4D97-AF65-F5344CB8AC3E}">
        <p14:creationId xmlns:p14="http://schemas.microsoft.com/office/powerpoint/2010/main" val="38432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2B790B2-2C60-476E-8851-BC6B4B31C6FC}"/>
              </a:ext>
            </a:extLst>
          </p:cNvPr>
          <p:cNvSpPr>
            <a:spLocks noGrp="1"/>
          </p:cNvSpPr>
          <p:nvPr>
            <p:ph type="title"/>
          </p:nvPr>
        </p:nvSpPr>
        <p:spPr>
          <a:xfrm>
            <a:off x="823291" y="0"/>
            <a:ext cx="10545417" cy="1325563"/>
          </a:xfrm>
        </p:spPr>
        <p:txBody>
          <a:bodyPr>
            <a:normAutofit fontScale="90000"/>
          </a:bodyPr>
          <a:lstStyle/>
          <a:p>
            <a:pPr algn="ctr"/>
            <a:r>
              <a:rPr lang="tr-TR" dirty="0"/>
              <a:t>Baş etme biçimleri de kişiden kişiye değişir!</a:t>
            </a:r>
          </a:p>
        </p:txBody>
      </p:sp>
      <p:sp>
        <p:nvSpPr>
          <p:cNvPr id="4" name="Alt Bilgi Yer Tutucusu 3">
            <a:extLst>
              <a:ext uri="{FF2B5EF4-FFF2-40B4-BE49-F238E27FC236}">
                <a16:creationId xmlns:a16="http://schemas.microsoft.com/office/drawing/2014/main" id="{92EA81DD-1319-4DAA-8A6D-D5CDC2813DF6}"/>
              </a:ext>
            </a:extLst>
          </p:cNvPr>
          <p:cNvSpPr>
            <a:spLocks noGrp="1"/>
          </p:cNvSpPr>
          <p:nvPr>
            <p:ph type="ftr" sz="quarter" idx="11"/>
          </p:nvPr>
        </p:nvSpPr>
        <p:spPr/>
        <p:txBody>
          <a:bodyPr/>
          <a:lstStyle/>
          <a:p>
            <a:pPr rtl="0"/>
            <a:r>
              <a:rPr lang="sv-SE" noProof="0"/>
              <a:t>H.Ü. PDR Ana Bilim Dalı</a:t>
            </a:r>
            <a:endParaRPr lang="tr-TR" noProof="0" dirty="0"/>
          </a:p>
        </p:txBody>
      </p:sp>
      <p:pic>
        <p:nvPicPr>
          <p:cNvPr id="5" name="Resim 4">
            <a:extLst>
              <a:ext uri="{FF2B5EF4-FFF2-40B4-BE49-F238E27FC236}">
                <a16:creationId xmlns:a16="http://schemas.microsoft.com/office/drawing/2014/main" id="{53809C08-47E3-4D2C-88F3-CD4B7F2D801F}"/>
              </a:ext>
            </a:extLst>
          </p:cNvPr>
          <p:cNvPicPr>
            <a:picLocks noChangeAspect="1"/>
          </p:cNvPicPr>
          <p:nvPr/>
        </p:nvPicPr>
        <p:blipFill>
          <a:blip r:embed="rId2"/>
          <a:stretch>
            <a:fillRect/>
          </a:stretch>
        </p:blipFill>
        <p:spPr>
          <a:xfrm>
            <a:off x="3156648" y="1113183"/>
            <a:ext cx="5640166" cy="5744817"/>
          </a:xfrm>
          <a:prstGeom prst="rect">
            <a:avLst/>
          </a:prstGeom>
        </p:spPr>
      </p:pic>
    </p:spTree>
    <p:extLst>
      <p:ext uri="{BB962C8B-B14F-4D97-AF65-F5344CB8AC3E}">
        <p14:creationId xmlns:p14="http://schemas.microsoft.com/office/powerpoint/2010/main" val="171191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66191" y="484394"/>
            <a:ext cx="9763540" cy="1325563"/>
          </a:xfrm>
        </p:spPr>
        <p:txBody>
          <a:bodyPr rtlCol="0">
            <a:normAutofit fontScale="90000"/>
          </a:bodyPr>
          <a:lstStyle/>
          <a:p>
            <a:pPr rtl="0"/>
            <a:r>
              <a:rPr lang="tr-TR" dirty="0"/>
              <a:t>Depremzede öğrenciyle nasıl konuşulmalı?</a:t>
            </a:r>
          </a:p>
        </p:txBody>
      </p:sp>
      <p:sp>
        <p:nvSpPr>
          <p:cNvPr id="14" name="İçerik Yer Tutucusu 13"/>
          <p:cNvSpPr>
            <a:spLocks noGrp="1"/>
          </p:cNvSpPr>
          <p:nvPr>
            <p:ph idx="1"/>
          </p:nvPr>
        </p:nvSpPr>
        <p:spPr>
          <a:xfrm>
            <a:off x="838200" y="1494321"/>
            <a:ext cx="10611678" cy="4998554"/>
          </a:xfrm>
        </p:spPr>
        <p:txBody>
          <a:bodyPr rtlCol="0">
            <a:normAutofit/>
          </a:bodyPr>
          <a:lstStyle/>
          <a:p>
            <a:pPr marL="0" indent="0" algn="just">
              <a:buNone/>
            </a:pPr>
            <a:endParaRPr lang="tr-TR" dirty="0"/>
          </a:p>
          <a:p>
            <a:r>
              <a:rPr lang="tr-TR" dirty="0">
                <a:latin typeface="+mj-lt"/>
              </a:rPr>
              <a:t>Depremden etkilenen öğrencilerle iletişim kurarken ses tonunun sakin ve yumuşak olması önemlidir. Sakin ve yumuşak bir ses tonuyla konuşun,</a:t>
            </a:r>
          </a:p>
          <a:p>
            <a:r>
              <a:rPr lang="tr-TR" dirty="0">
                <a:latin typeface="+mj-lt"/>
              </a:rPr>
              <a:t>Dikkatli ve odaklanmış̧ bir </a:t>
            </a:r>
            <a:r>
              <a:rPr lang="tr-TR" dirty="0" err="1">
                <a:latin typeface="+mj-lt"/>
              </a:rPr>
              <a:t>şekilde</a:t>
            </a:r>
            <a:r>
              <a:rPr lang="tr-TR" dirty="0">
                <a:latin typeface="+mj-lt"/>
              </a:rPr>
              <a:t>, ilgiyle, merakla, şefkatle, sözünü̈ kesmeden dinleyin,</a:t>
            </a:r>
          </a:p>
          <a:p>
            <a:r>
              <a:rPr lang="tr-TR" dirty="0">
                <a:latin typeface="+mj-lt"/>
              </a:rPr>
              <a:t>Kişinin tehlikede hissettiğini ve yardımın amacının öncelikle “</a:t>
            </a:r>
            <a:r>
              <a:rPr lang="tr-TR" dirty="0" err="1">
                <a:latin typeface="+mj-lt"/>
              </a:rPr>
              <a:t>güvende</a:t>
            </a:r>
            <a:r>
              <a:rPr lang="tr-TR" dirty="0">
                <a:latin typeface="+mj-lt"/>
              </a:rPr>
              <a:t> hissettirmek” olduğunu hatırlayın,</a:t>
            </a:r>
          </a:p>
          <a:p>
            <a:r>
              <a:rPr lang="tr-TR" dirty="0">
                <a:latin typeface="+mj-lt"/>
              </a:rPr>
              <a:t>Onları dinlerken hayret, korku, kaygı, dehşet belirtisi, ağlama gibi aşırı tepkilerin verilmemesi gerekir. </a:t>
            </a:r>
          </a:p>
          <a:p>
            <a:pPr marL="0" indent="0">
              <a:buNone/>
            </a:pPr>
            <a:endParaRPr lang="tr-TR" dirty="0">
              <a:latin typeface="+mj-lt"/>
            </a:endParaRPr>
          </a:p>
          <a:p>
            <a:pPr lvl="4" rtl="0"/>
            <a:endParaRPr lang="tr-TR" dirty="0"/>
          </a:p>
        </p:txBody>
      </p:sp>
      <p:sp>
        <p:nvSpPr>
          <p:cNvPr id="2" name="Alt Bilgi Yer Tutucusu 1">
            <a:extLst>
              <a:ext uri="{FF2B5EF4-FFF2-40B4-BE49-F238E27FC236}">
                <a16:creationId xmlns:a16="http://schemas.microsoft.com/office/drawing/2014/main" id="{EA7397E5-D9DC-42A8-8F62-4D245AC61676}"/>
              </a:ext>
            </a:extLst>
          </p:cNvPr>
          <p:cNvSpPr>
            <a:spLocks noGrp="1"/>
          </p:cNvSpPr>
          <p:nvPr>
            <p:ph type="ftr" sz="quarter" idx="11"/>
          </p:nvPr>
        </p:nvSpPr>
        <p:spPr/>
        <p:txBody>
          <a:bodyPr/>
          <a:lstStyle/>
          <a:p>
            <a:pPr rtl="0"/>
            <a:r>
              <a:rPr lang="sv-SE" noProof="0"/>
              <a:t>H.Ü. PDR Ana Bilim Dalı</a:t>
            </a:r>
            <a:endParaRPr lang="tr-TR" noProof="0" dirty="0"/>
          </a:p>
        </p:txBody>
      </p:sp>
    </p:spTree>
    <p:extLst>
      <p:ext uri="{BB962C8B-B14F-4D97-AF65-F5344CB8AC3E}">
        <p14:creationId xmlns:p14="http://schemas.microsoft.com/office/powerpoint/2010/main" val="269299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1C05C64-86A9-4CBA-8549-91C69ED0924E}"/>
              </a:ext>
            </a:extLst>
          </p:cNvPr>
          <p:cNvSpPr>
            <a:spLocks noGrp="1"/>
          </p:cNvSpPr>
          <p:nvPr>
            <p:ph type="title"/>
          </p:nvPr>
        </p:nvSpPr>
        <p:spPr>
          <a:xfrm>
            <a:off x="1007165" y="365125"/>
            <a:ext cx="10346635" cy="1325563"/>
          </a:xfrm>
        </p:spPr>
        <p:txBody>
          <a:bodyPr>
            <a:normAutofit fontScale="90000"/>
          </a:bodyPr>
          <a:lstStyle/>
          <a:p>
            <a:pPr algn="ctr"/>
            <a:r>
              <a:rPr lang="tr-TR" dirty="0"/>
              <a:t>Depremzede öğrenciyle nasıl konuşulmalı?</a:t>
            </a:r>
          </a:p>
        </p:txBody>
      </p:sp>
      <p:sp>
        <p:nvSpPr>
          <p:cNvPr id="3" name="İçerik Yer Tutucusu 2">
            <a:extLst>
              <a:ext uri="{FF2B5EF4-FFF2-40B4-BE49-F238E27FC236}">
                <a16:creationId xmlns:a16="http://schemas.microsoft.com/office/drawing/2014/main" id="{4456A4F3-F5EC-4017-96C4-1E9172B922EF}"/>
              </a:ext>
            </a:extLst>
          </p:cNvPr>
          <p:cNvSpPr>
            <a:spLocks noGrp="1"/>
          </p:cNvSpPr>
          <p:nvPr>
            <p:ph idx="1"/>
          </p:nvPr>
        </p:nvSpPr>
        <p:spPr>
          <a:xfrm>
            <a:off x="1007165" y="1825625"/>
            <a:ext cx="10346635" cy="4351338"/>
          </a:xfrm>
        </p:spPr>
        <p:txBody>
          <a:bodyPr>
            <a:normAutofit fontScale="92500" lnSpcReduction="10000"/>
          </a:bodyPr>
          <a:lstStyle/>
          <a:p>
            <a:r>
              <a:rPr lang="tr-TR" dirty="0">
                <a:latin typeface="+mj-lt"/>
              </a:rPr>
              <a:t>Neye ihtiyacı olduğunu sorun. Neye ihtiyaçları olabileceğine dair kendi fikirlerinize </a:t>
            </a:r>
            <a:r>
              <a:rPr lang="tr-TR" dirty="0" err="1">
                <a:latin typeface="+mj-lt"/>
              </a:rPr>
              <a:t>göre</a:t>
            </a:r>
            <a:r>
              <a:rPr lang="tr-TR" dirty="0">
                <a:latin typeface="+mj-lt"/>
              </a:rPr>
              <a:t> davranmayın. Saygıyla sormak, kişilerin güvenlik hissini arttıracaktır. </a:t>
            </a:r>
          </a:p>
          <a:p>
            <a:r>
              <a:rPr lang="tr-TR" dirty="0">
                <a:latin typeface="+mj-lt"/>
              </a:rPr>
              <a:t>Onları dinlerken göz teması kurmak ve onlara yardım için orada olduğunuzu belirterek güven duygusu hissettirmeniz önemlidir. </a:t>
            </a:r>
          </a:p>
          <a:p>
            <a:r>
              <a:rPr lang="tr-TR" dirty="0">
                <a:latin typeface="+mj-lt"/>
              </a:rPr>
              <a:t>Bireylerin derin umutsuzluk, yoğun depresyon, öfke veya intikam duyguları yaşamaları durumunda onlarla iletişimi sürdürmek daha büyük önem taşır. </a:t>
            </a:r>
          </a:p>
          <a:p>
            <a:r>
              <a:rPr lang="tr-TR" dirty="0">
                <a:latin typeface="+mj-lt"/>
              </a:rPr>
              <a:t>Kişilerin kendilerine veya başkalarına zarar verme niyeti olduğuna ilişkin bazı işaretler görüyorsanız bir an önce profesyonel yardım almaları için teşvik etmeniz gerekebilir. </a:t>
            </a:r>
          </a:p>
          <a:p>
            <a:endParaRPr lang="tr-TR" dirty="0"/>
          </a:p>
        </p:txBody>
      </p:sp>
      <p:sp>
        <p:nvSpPr>
          <p:cNvPr id="4" name="Alt Bilgi Yer Tutucusu 3">
            <a:extLst>
              <a:ext uri="{FF2B5EF4-FFF2-40B4-BE49-F238E27FC236}">
                <a16:creationId xmlns:a16="http://schemas.microsoft.com/office/drawing/2014/main" id="{C7B754E8-27A9-4A8C-9DFC-4D9E58C46AE0}"/>
              </a:ext>
            </a:extLst>
          </p:cNvPr>
          <p:cNvSpPr>
            <a:spLocks noGrp="1"/>
          </p:cNvSpPr>
          <p:nvPr>
            <p:ph type="ftr" sz="quarter" idx="11"/>
          </p:nvPr>
        </p:nvSpPr>
        <p:spPr/>
        <p:txBody>
          <a:bodyPr/>
          <a:lstStyle/>
          <a:p>
            <a:pPr rtl="0"/>
            <a:r>
              <a:rPr lang="sv-SE" noProof="0"/>
              <a:t>H.Ü. PDR Ana Bilim Dalı</a:t>
            </a:r>
            <a:endParaRPr lang="tr-TR" noProof="0" dirty="0"/>
          </a:p>
        </p:txBody>
      </p:sp>
    </p:spTree>
    <p:extLst>
      <p:ext uri="{BB962C8B-B14F-4D97-AF65-F5344CB8AC3E}">
        <p14:creationId xmlns:p14="http://schemas.microsoft.com/office/powerpoint/2010/main" val="240736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FB07C98-ACA3-4B39-8F96-15759F60E927}"/>
              </a:ext>
            </a:extLst>
          </p:cNvPr>
          <p:cNvSpPr>
            <a:spLocks noGrp="1"/>
          </p:cNvSpPr>
          <p:nvPr>
            <p:ph type="title"/>
          </p:nvPr>
        </p:nvSpPr>
        <p:spPr>
          <a:xfrm>
            <a:off x="795130" y="365125"/>
            <a:ext cx="10558670" cy="1325563"/>
          </a:xfrm>
        </p:spPr>
        <p:txBody>
          <a:bodyPr>
            <a:normAutofit fontScale="90000"/>
          </a:bodyPr>
          <a:lstStyle/>
          <a:p>
            <a:pPr algn="ctr"/>
            <a:br>
              <a:rPr lang="tr-TR" b="1" dirty="0"/>
            </a:br>
            <a:r>
              <a:rPr lang="tr-TR" dirty="0"/>
              <a:t>Depremde yakınını kaybeden öğrencilerle nasıl konuşulmalı?</a:t>
            </a:r>
            <a:br>
              <a:rPr lang="tr-TR" dirty="0"/>
            </a:br>
            <a:endParaRPr lang="tr-TR" dirty="0"/>
          </a:p>
        </p:txBody>
      </p:sp>
      <p:sp>
        <p:nvSpPr>
          <p:cNvPr id="3" name="İçerik Yer Tutucusu 2">
            <a:extLst>
              <a:ext uri="{FF2B5EF4-FFF2-40B4-BE49-F238E27FC236}">
                <a16:creationId xmlns:a16="http://schemas.microsoft.com/office/drawing/2014/main" id="{3FBD5919-AE1F-43E2-BF07-D97B68A9D675}"/>
              </a:ext>
            </a:extLst>
          </p:cNvPr>
          <p:cNvSpPr>
            <a:spLocks noGrp="1"/>
          </p:cNvSpPr>
          <p:nvPr>
            <p:ph idx="1"/>
          </p:nvPr>
        </p:nvSpPr>
        <p:spPr>
          <a:xfrm>
            <a:off x="795130" y="1825625"/>
            <a:ext cx="10558670" cy="4667250"/>
          </a:xfrm>
        </p:spPr>
        <p:txBody>
          <a:bodyPr>
            <a:normAutofit lnSpcReduction="10000"/>
          </a:bodyPr>
          <a:lstStyle/>
          <a:p>
            <a:r>
              <a:rPr lang="tr-TR" dirty="0">
                <a:latin typeface="+mj-lt"/>
              </a:rPr>
              <a:t>Yas sürecindeki bireyler kaygı, korku, öfke, utanç, inkar, suçluluk gibi bir dizi farklı tepkiler gösterebilirler. </a:t>
            </a:r>
          </a:p>
          <a:p>
            <a:r>
              <a:rPr lang="tr-TR" dirty="0">
                <a:latin typeface="+mj-lt"/>
              </a:rPr>
              <a:t>Bu süreçte bazı öğrenciler içine kapanırken bazıları sosyal destek arayabilir, bazıları öfke davranışları sergilerken bazıları hiçbir şey olmamış gibi davranabilirler. </a:t>
            </a:r>
          </a:p>
          <a:p>
            <a:r>
              <a:rPr lang="tr-TR" dirty="0">
                <a:latin typeface="+mj-lt"/>
              </a:rPr>
              <a:t>Yas ve iyileşme süreci bireye özgüdür ve her birey farklı tepkiler verebilir. Öğrenciler bizim zihnimizdeki yas sürecine uymayan davranışları nedeniyle yargılanmamalıdır.</a:t>
            </a:r>
          </a:p>
          <a:p>
            <a:r>
              <a:rPr lang="tr-TR" dirty="0">
                <a:latin typeface="+mj-lt"/>
              </a:rPr>
              <a:t>Öğrencinizi dinleyiniz ve onu anladığınızı belli ediniz. «Gerçekten çok üzgünüm, senin için ne kadar zor olduğunu tahmin etmem güç ama yanında olmak isterim…» gibi). </a:t>
            </a:r>
          </a:p>
          <a:p>
            <a:endParaRPr lang="tr-TR" dirty="0"/>
          </a:p>
          <a:p>
            <a:endParaRPr lang="tr-TR" dirty="0"/>
          </a:p>
        </p:txBody>
      </p:sp>
      <p:sp>
        <p:nvSpPr>
          <p:cNvPr id="4" name="Alt Bilgi Yer Tutucusu 3">
            <a:extLst>
              <a:ext uri="{FF2B5EF4-FFF2-40B4-BE49-F238E27FC236}">
                <a16:creationId xmlns:a16="http://schemas.microsoft.com/office/drawing/2014/main" id="{89524211-9219-45EA-82D8-05E7625D1F21}"/>
              </a:ext>
            </a:extLst>
          </p:cNvPr>
          <p:cNvSpPr>
            <a:spLocks noGrp="1"/>
          </p:cNvSpPr>
          <p:nvPr>
            <p:ph type="ftr" sz="quarter" idx="11"/>
          </p:nvPr>
        </p:nvSpPr>
        <p:spPr/>
        <p:txBody>
          <a:bodyPr/>
          <a:lstStyle/>
          <a:p>
            <a:pPr rtl="0"/>
            <a:r>
              <a:rPr lang="sv-SE" noProof="0"/>
              <a:t>H.Ü. PDR Ana Bilim Dalı</a:t>
            </a:r>
            <a:endParaRPr lang="tr-TR" noProof="0" dirty="0"/>
          </a:p>
        </p:txBody>
      </p:sp>
    </p:spTree>
    <p:extLst>
      <p:ext uri="{BB962C8B-B14F-4D97-AF65-F5344CB8AC3E}">
        <p14:creationId xmlns:p14="http://schemas.microsoft.com/office/powerpoint/2010/main" val="290277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61F7099-926B-41F1-B91C-E311AC713D94}"/>
              </a:ext>
            </a:extLst>
          </p:cNvPr>
          <p:cNvSpPr>
            <a:spLocks noGrp="1"/>
          </p:cNvSpPr>
          <p:nvPr>
            <p:ph type="title"/>
          </p:nvPr>
        </p:nvSpPr>
        <p:spPr>
          <a:xfrm>
            <a:off x="838200" y="500062"/>
            <a:ext cx="10015330" cy="1325563"/>
          </a:xfrm>
        </p:spPr>
        <p:txBody>
          <a:bodyPr>
            <a:normAutofit fontScale="90000"/>
          </a:bodyPr>
          <a:lstStyle/>
          <a:p>
            <a:pPr algn="ctr"/>
            <a:r>
              <a:rPr lang="tr-TR" dirty="0"/>
              <a:t>Depremde yakınını kaybeden öğrencilerle nasıl konuşulmalı?</a:t>
            </a:r>
            <a:br>
              <a:rPr lang="tr-TR" dirty="0"/>
            </a:br>
            <a:endParaRPr lang="tr-TR" dirty="0"/>
          </a:p>
        </p:txBody>
      </p:sp>
      <p:sp>
        <p:nvSpPr>
          <p:cNvPr id="3" name="İçerik Yer Tutucusu 2">
            <a:extLst>
              <a:ext uri="{FF2B5EF4-FFF2-40B4-BE49-F238E27FC236}">
                <a16:creationId xmlns:a16="http://schemas.microsoft.com/office/drawing/2014/main" id="{DCFD9E83-9FA8-48CB-A41F-1DF9C3BE6480}"/>
              </a:ext>
            </a:extLst>
          </p:cNvPr>
          <p:cNvSpPr>
            <a:spLocks noGrp="1"/>
          </p:cNvSpPr>
          <p:nvPr>
            <p:ph idx="1"/>
          </p:nvPr>
        </p:nvSpPr>
        <p:spPr>
          <a:xfrm>
            <a:off x="940904" y="1825625"/>
            <a:ext cx="10412896" cy="4351338"/>
          </a:xfrm>
        </p:spPr>
        <p:txBody>
          <a:bodyPr>
            <a:normAutofit fontScale="85000" lnSpcReduction="20000"/>
          </a:bodyPr>
          <a:lstStyle/>
          <a:p>
            <a:r>
              <a:rPr lang="tr-TR" dirty="0">
                <a:latin typeface="+mj-lt"/>
              </a:rPr>
              <a:t>İyi niyetlerle, kişinin dikkatini dağıtmak ya da daha iyi hissetmesine yardımcı olmak amacıyla “en azından...” ile başlayan “en azından sen hayattasın” gibi cümleler kurmayın; bu anlaşılmamış hissetmesine neden olacaktır. </a:t>
            </a:r>
          </a:p>
          <a:p>
            <a:r>
              <a:rPr lang="tr-TR" dirty="0">
                <a:latin typeface="+mj-lt"/>
              </a:rPr>
              <a:t>“Her şey düzelecek, geçecek” gibi ifadeler kullanmayın “… hissetmelisin,” ya da “… yapmalısın” gibi sözlerle ne yapması gerektiğine ilişkin önerilerde bulunmayın.</a:t>
            </a:r>
          </a:p>
          <a:p>
            <a:r>
              <a:rPr lang="tr-TR" dirty="0">
                <a:latin typeface="+mj-lt"/>
              </a:rPr>
              <a:t>Eğer konuşmak istemiyorsa zorlamayınız; ancak yardıma ihtiyacı olduğunda her zaman yanında olduğunuz mesajını iletin. </a:t>
            </a:r>
          </a:p>
          <a:p>
            <a:r>
              <a:rPr lang="tr-TR" dirty="0">
                <a:latin typeface="+mj-lt"/>
              </a:rPr>
              <a:t>Ona nasıl hissettiğini ve neye ihtiyacı olduğunu sorun. Ona güçlü yanlarını hatırlatarak bu süreçte başa çıkmasına destek olun. </a:t>
            </a:r>
          </a:p>
          <a:p>
            <a:r>
              <a:rPr lang="tr-TR" dirty="0">
                <a:latin typeface="+mj-lt"/>
              </a:rPr>
              <a:t>Eğer psikolojik desteğe ihtiyacı olduğunu fark ediyorsanız bir uzmana yönlendirin.</a:t>
            </a:r>
          </a:p>
          <a:p>
            <a:r>
              <a:rPr lang="tr-TR" dirty="0">
                <a:latin typeface="+mj-lt"/>
              </a:rPr>
              <a:t>Tutamayacağınız sözleri vermeyin.</a:t>
            </a:r>
          </a:p>
          <a:p>
            <a:endParaRPr lang="tr-TR" dirty="0"/>
          </a:p>
        </p:txBody>
      </p:sp>
      <p:sp>
        <p:nvSpPr>
          <p:cNvPr id="4" name="Alt Bilgi Yer Tutucusu 3">
            <a:extLst>
              <a:ext uri="{FF2B5EF4-FFF2-40B4-BE49-F238E27FC236}">
                <a16:creationId xmlns:a16="http://schemas.microsoft.com/office/drawing/2014/main" id="{D714C2EA-DB13-48C5-9D11-804EA6C842AC}"/>
              </a:ext>
            </a:extLst>
          </p:cNvPr>
          <p:cNvSpPr>
            <a:spLocks noGrp="1"/>
          </p:cNvSpPr>
          <p:nvPr>
            <p:ph type="ftr" sz="quarter" idx="11"/>
          </p:nvPr>
        </p:nvSpPr>
        <p:spPr/>
        <p:txBody>
          <a:bodyPr/>
          <a:lstStyle/>
          <a:p>
            <a:pPr rtl="0"/>
            <a:r>
              <a:rPr lang="sv-SE" noProof="0"/>
              <a:t>H.Ü. PDR Ana Bilim Dalı</a:t>
            </a:r>
            <a:endParaRPr lang="tr-TR" noProof="0" dirty="0"/>
          </a:p>
        </p:txBody>
      </p:sp>
    </p:spTree>
    <p:extLst>
      <p:ext uri="{BB962C8B-B14F-4D97-AF65-F5344CB8AC3E}">
        <p14:creationId xmlns:p14="http://schemas.microsoft.com/office/powerpoint/2010/main" val="94593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18415D1-0DF3-4BAB-824D-874C9EBC315B}"/>
              </a:ext>
            </a:extLst>
          </p:cNvPr>
          <p:cNvSpPr>
            <a:spLocks noGrp="1"/>
          </p:cNvSpPr>
          <p:nvPr>
            <p:ph type="title"/>
          </p:nvPr>
        </p:nvSpPr>
        <p:spPr>
          <a:xfrm>
            <a:off x="1263926" y="480666"/>
            <a:ext cx="9029700" cy="1325563"/>
          </a:xfrm>
        </p:spPr>
        <p:txBody>
          <a:bodyPr>
            <a:normAutofit/>
          </a:bodyPr>
          <a:lstStyle/>
          <a:p>
            <a:pPr algn="ctr"/>
            <a:r>
              <a:rPr lang="tr-TR" sz="3600" dirty="0"/>
              <a:t>Depremzede öğrencinin yardıma ihtiyacı olup olmadığını belirleme</a:t>
            </a:r>
          </a:p>
        </p:txBody>
      </p:sp>
      <p:sp>
        <p:nvSpPr>
          <p:cNvPr id="3" name="İçerik Yer Tutucusu 2">
            <a:extLst>
              <a:ext uri="{FF2B5EF4-FFF2-40B4-BE49-F238E27FC236}">
                <a16:creationId xmlns:a16="http://schemas.microsoft.com/office/drawing/2014/main" id="{6FB7B818-3CE1-4AEA-924B-EAC995A3D0E9}"/>
              </a:ext>
            </a:extLst>
          </p:cNvPr>
          <p:cNvSpPr>
            <a:spLocks noGrp="1"/>
          </p:cNvSpPr>
          <p:nvPr>
            <p:ph idx="1"/>
          </p:nvPr>
        </p:nvSpPr>
        <p:spPr>
          <a:xfrm>
            <a:off x="882926" y="2187574"/>
            <a:ext cx="9791700" cy="4351338"/>
          </a:xfrm>
        </p:spPr>
        <p:txBody>
          <a:bodyPr/>
          <a:lstStyle/>
          <a:p>
            <a:r>
              <a:rPr lang="tr-TR" dirty="0">
                <a:latin typeface="+mj-lt"/>
              </a:rPr>
              <a:t>Yas kişiye özgü bir süreçtir. Bu süreçte bazı bireyler daha kısa sürede gündelik yaşama dönebilirken bazı bireyler için bu süreç aylar ve bazen yıllar alabilir. </a:t>
            </a:r>
          </a:p>
          <a:p>
            <a:r>
              <a:rPr lang="tr-TR" dirty="0">
                <a:latin typeface="+mj-lt"/>
              </a:rPr>
              <a:t>Yas süreci için sağlıklı bir zaman ve davranış örüntüsünden bahsetmek pek mümkün değildir ancak, eğer öğrenciniz günlük yaşantısına devam etmekte zorlanıyor, kendine ya da başkalarına zarar verebilecek davranışlarda bulunuyor, intihardan ya da kendine zarar vermekten bahsediyorsa mutlaka bir uzmana yönlendirin.</a:t>
            </a:r>
          </a:p>
          <a:p>
            <a:endParaRPr lang="tr-TR" dirty="0"/>
          </a:p>
        </p:txBody>
      </p:sp>
      <p:sp>
        <p:nvSpPr>
          <p:cNvPr id="4" name="Alt Bilgi Yer Tutucusu 3">
            <a:extLst>
              <a:ext uri="{FF2B5EF4-FFF2-40B4-BE49-F238E27FC236}">
                <a16:creationId xmlns:a16="http://schemas.microsoft.com/office/drawing/2014/main" id="{FED28287-0744-441C-BF55-E996CC668307}"/>
              </a:ext>
            </a:extLst>
          </p:cNvPr>
          <p:cNvSpPr>
            <a:spLocks noGrp="1"/>
          </p:cNvSpPr>
          <p:nvPr>
            <p:ph type="ftr" sz="quarter" idx="11"/>
          </p:nvPr>
        </p:nvSpPr>
        <p:spPr/>
        <p:txBody>
          <a:bodyPr/>
          <a:lstStyle/>
          <a:p>
            <a:pPr rtl="0"/>
            <a:r>
              <a:rPr lang="sv-SE" noProof="0"/>
              <a:t>H.Ü. PDR Ana Bilim Dalı</a:t>
            </a:r>
            <a:endParaRPr lang="tr-TR" noProof="0" dirty="0"/>
          </a:p>
        </p:txBody>
      </p:sp>
    </p:spTree>
    <p:extLst>
      <p:ext uri="{BB962C8B-B14F-4D97-AF65-F5344CB8AC3E}">
        <p14:creationId xmlns:p14="http://schemas.microsoft.com/office/powerpoint/2010/main" val="340760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D75A35E-4C80-40C8-B50E-98D6A6B5AC82}"/>
              </a:ext>
            </a:extLst>
          </p:cNvPr>
          <p:cNvSpPr>
            <a:spLocks noGrp="1"/>
          </p:cNvSpPr>
          <p:nvPr>
            <p:ph type="title"/>
          </p:nvPr>
        </p:nvSpPr>
        <p:spPr>
          <a:xfrm>
            <a:off x="702364" y="500062"/>
            <a:ext cx="10651435" cy="1325563"/>
          </a:xfrm>
        </p:spPr>
        <p:txBody>
          <a:bodyPr>
            <a:noAutofit/>
          </a:bodyPr>
          <a:lstStyle/>
          <a:p>
            <a:pPr algn="ctr"/>
            <a:r>
              <a:rPr lang="tr-TR" sz="3200" dirty="0"/>
              <a:t>Depremden doğrudan etkilenmemiş ancak depremden etkilenen arkadaşlarına yardım etmek isteyen öğrencilerimiz nasıl yönlendirilebilir?</a:t>
            </a:r>
            <a:br>
              <a:rPr lang="tr-TR" sz="3200" dirty="0"/>
            </a:br>
            <a:endParaRPr lang="tr-TR" sz="3200" dirty="0"/>
          </a:p>
        </p:txBody>
      </p:sp>
      <p:sp>
        <p:nvSpPr>
          <p:cNvPr id="3" name="İçerik Yer Tutucusu 2">
            <a:extLst>
              <a:ext uri="{FF2B5EF4-FFF2-40B4-BE49-F238E27FC236}">
                <a16:creationId xmlns:a16="http://schemas.microsoft.com/office/drawing/2014/main" id="{0551B56E-8708-45F3-B7E2-3C80ACF2CC75}"/>
              </a:ext>
            </a:extLst>
          </p:cNvPr>
          <p:cNvSpPr>
            <a:spLocks noGrp="1"/>
          </p:cNvSpPr>
          <p:nvPr>
            <p:ph idx="1"/>
          </p:nvPr>
        </p:nvSpPr>
        <p:spPr>
          <a:xfrm>
            <a:off x="702364" y="2015089"/>
            <a:ext cx="10651435" cy="4351338"/>
          </a:xfrm>
        </p:spPr>
        <p:txBody>
          <a:bodyPr>
            <a:normAutofit fontScale="92500" lnSpcReduction="20000"/>
          </a:bodyPr>
          <a:lstStyle/>
          <a:p>
            <a:r>
              <a:rPr lang="tr-TR" dirty="0">
                <a:latin typeface="+mj-lt"/>
              </a:rPr>
              <a:t>Travmayla başa çıkmada en önemli unsurların başında </a:t>
            </a:r>
            <a:r>
              <a:rPr lang="tr-TR" b="1" dirty="0">
                <a:solidFill>
                  <a:srgbClr val="FFC000"/>
                </a:solidFill>
                <a:latin typeface="+mj-lt"/>
              </a:rPr>
              <a:t>sosyal destek </a:t>
            </a:r>
            <a:r>
              <a:rPr lang="tr-TR" dirty="0">
                <a:latin typeface="+mj-lt"/>
              </a:rPr>
              <a:t>gelmektedir. Öğrencilerin birlikte vakit geçirmeye çalışmaları önerilebilir.</a:t>
            </a:r>
          </a:p>
          <a:p>
            <a:r>
              <a:rPr lang="tr-TR" dirty="0">
                <a:latin typeface="+mj-lt"/>
              </a:rPr>
              <a:t>Ancak depremden doğrudan etkilenmiş arkadaşlarına «deprem nasıl oldu, ne kadar şiddetliydi? O an ne yaptınız?» gibi sorular sormak yerine nasıl olduklarını ve nasıl yardım edebileceklerini sormaya odaklanmaları önerilebilir. </a:t>
            </a:r>
          </a:p>
          <a:p>
            <a:r>
              <a:rPr lang="tr-TR" dirty="0">
                <a:latin typeface="+mj-lt"/>
              </a:rPr>
              <a:t>Eğer arkadaşları deneyimlerini ve duygularını paylaşmak isterlerse onları dinleyebilecekleri ve birlikte güvende olduklarını hissettirmeleri önerilebilir.</a:t>
            </a:r>
          </a:p>
          <a:p>
            <a:r>
              <a:rPr lang="tr-TR" dirty="0">
                <a:latin typeface="+mj-lt"/>
              </a:rPr>
              <a:t>Ancak bunu yapan öğrencilerin bir terapist rolüne girmeye çalışmamaları; samimi bir şekilde onları dinlemeleri ve yanlarında olduklarını hissettirmeleri önemlidir.</a:t>
            </a:r>
          </a:p>
          <a:p>
            <a:endParaRPr lang="tr-TR" dirty="0"/>
          </a:p>
        </p:txBody>
      </p:sp>
      <p:sp>
        <p:nvSpPr>
          <p:cNvPr id="4" name="Alt Bilgi Yer Tutucusu 3">
            <a:extLst>
              <a:ext uri="{FF2B5EF4-FFF2-40B4-BE49-F238E27FC236}">
                <a16:creationId xmlns:a16="http://schemas.microsoft.com/office/drawing/2014/main" id="{CB9A336F-102D-4AC7-A5DA-A17FFCBB4535}"/>
              </a:ext>
            </a:extLst>
          </p:cNvPr>
          <p:cNvSpPr>
            <a:spLocks noGrp="1"/>
          </p:cNvSpPr>
          <p:nvPr>
            <p:ph type="ftr" sz="quarter" idx="11"/>
          </p:nvPr>
        </p:nvSpPr>
        <p:spPr/>
        <p:txBody>
          <a:bodyPr/>
          <a:lstStyle/>
          <a:p>
            <a:pPr rtl="0"/>
            <a:r>
              <a:rPr lang="sv-SE" noProof="0"/>
              <a:t>H.Ü. PDR Ana Bilim Dalı</a:t>
            </a:r>
            <a:endParaRPr lang="tr-TR" noProof="0" dirty="0"/>
          </a:p>
        </p:txBody>
      </p:sp>
    </p:spTree>
    <p:extLst>
      <p:ext uri="{BB962C8B-B14F-4D97-AF65-F5344CB8AC3E}">
        <p14:creationId xmlns:p14="http://schemas.microsoft.com/office/powerpoint/2010/main" val="257314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C2D91D6-81AC-41A5-B6EE-C59F45A7D69A}"/>
              </a:ext>
            </a:extLst>
          </p:cNvPr>
          <p:cNvSpPr>
            <a:spLocks noGrp="1"/>
          </p:cNvSpPr>
          <p:nvPr>
            <p:ph type="title"/>
          </p:nvPr>
        </p:nvSpPr>
        <p:spPr>
          <a:xfrm>
            <a:off x="935935" y="500062"/>
            <a:ext cx="10320130" cy="1325563"/>
          </a:xfrm>
        </p:spPr>
        <p:txBody>
          <a:bodyPr>
            <a:noAutofit/>
          </a:bodyPr>
          <a:lstStyle/>
          <a:p>
            <a:pPr algn="ctr"/>
            <a:r>
              <a:rPr lang="tr-TR" sz="3200" dirty="0"/>
              <a:t>Depremde yakınlarını kaybeden arkadaşlarına karşı nasıl davranmaları gerektiğini soran öğrenciler nasıl yönlendirilebilir?</a:t>
            </a:r>
            <a:br>
              <a:rPr lang="tr-TR" sz="3200" dirty="0"/>
            </a:br>
            <a:endParaRPr lang="tr-TR" sz="3200" dirty="0"/>
          </a:p>
        </p:txBody>
      </p:sp>
      <p:sp>
        <p:nvSpPr>
          <p:cNvPr id="3" name="İçerik Yer Tutucusu 2">
            <a:extLst>
              <a:ext uri="{FF2B5EF4-FFF2-40B4-BE49-F238E27FC236}">
                <a16:creationId xmlns:a16="http://schemas.microsoft.com/office/drawing/2014/main" id="{2DDC1FF3-871E-48AB-ACD7-798DFFC25C28}"/>
              </a:ext>
            </a:extLst>
          </p:cNvPr>
          <p:cNvSpPr>
            <a:spLocks noGrp="1"/>
          </p:cNvSpPr>
          <p:nvPr>
            <p:ph idx="1"/>
          </p:nvPr>
        </p:nvSpPr>
        <p:spPr>
          <a:xfrm>
            <a:off x="1033670" y="1825625"/>
            <a:ext cx="10320130" cy="4351338"/>
          </a:xfrm>
        </p:spPr>
        <p:txBody>
          <a:bodyPr>
            <a:normAutofit/>
          </a:bodyPr>
          <a:lstStyle/>
          <a:p>
            <a:r>
              <a:rPr lang="tr-TR" dirty="0">
                <a:latin typeface="+mj-lt"/>
              </a:rPr>
              <a:t>Travma yaşantısıyla başa çıkmada </a:t>
            </a:r>
            <a:r>
              <a:rPr lang="tr-TR" b="1" dirty="0">
                <a:solidFill>
                  <a:srgbClr val="FFC000"/>
                </a:solidFill>
                <a:latin typeface="+mj-lt"/>
              </a:rPr>
              <a:t>sosyal destek </a:t>
            </a:r>
            <a:r>
              <a:rPr lang="tr-TR" dirty="0">
                <a:latin typeface="+mj-lt"/>
              </a:rPr>
              <a:t>hayati önem taşımaktadır. Bu nedenle öğrencilerin arkadaşlarına sunacakları psikolojik destek ve dostluğun iyileştirici etkisi bulunmaktadır.</a:t>
            </a:r>
          </a:p>
          <a:p>
            <a:r>
              <a:rPr lang="tr-TR" dirty="0">
                <a:latin typeface="+mj-lt"/>
              </a:rPr>
              <a:t>Ancak bu süreçte yanlış iletişim, destek yerine yaralayıcı olabilir. Bu yüzden öğrencilerin arkadaşlarının yanında olmaları, konuşmak istediklerinde onları dinlemeleri ve güven ortamı oluşturmaları önemlidir. </a:t>
            </a:r>
          </a:p>
          <a:p>
            <a:r>
              <a:rPr lang="tr-TR" dirty="0">
                <a:latin typeface="+mj-lt"/>
              </a:rPr>
              <a:t>Bunu yaparken arkadaşlarına acıdıklarını gösteren davranışlarda bulunmak yerine doğal olmaları ve her zaman ki gibi davranmaları gerekir. </a:t>
            </a:r>
            <a:r>
              <a:rPr lang="tr-TR" b="1" dirty="0">
                <a:solidFill>
                  <a:schemeClr val="accent2"/>
                </a:solidFill>
                <a:latin typeface="+mj-lt"/>
              </a:rPr>
              <a:t>ACIMANIN OLMADIĞI ŞEFKAT!</a:t>
            </a:r>
          </a:p>
          <a:p>
            <a:endParaRPr lang="tr-TR" dirty="0">
              <a:latin typeface="+mj-lt"/>
            </a:endParaRPr>
          </a:p>
          <a:p>
            <a:endParaRPr lang="tr-TR" dirty="0"/>
          </a:p>
        </p:txBody>
      </p:sp>
      <p:sp>
        <p:nvSpPr>
          <p:cNvPr id="4" name="Alt Bilgi Yer Tutucusu 3">
            <a:extLst>
              <a:ext uri="{FF2B5EF4-FFF2-40B4-BE49-F238E27FC236}">
                <a16:creationId xmlns:a16="http://schemas.microsoft.com/office/drawing/2014/main" id="{3189902A-FDBD-424F-A5D8-048D4DBAA201}"/>
              </a:ext>
            </a:extLst>
          </p:cNvPr>
          <p:cNvSpPr>
            <a:spLocks noGrp="1"/>
          </p:cNvSpPr>
          <p:nvPr>
            <p:ph type="ftr" sz="quarter" idx="11"/>
          </p:nvPr>
        </p:nvSpPr>
        <p:spPr/>
        <p:txBody>
          <a:bodyPr/>
          <a:lstStyle/>
          <a:p>
            <a:pPr rtl="0"/>
            <a:r>
              <a:rPr lang="sv-SE" noProof="0"/>
              <a:t>H.Ü. PDR Ana Bilim Dalı</a:t>
            </a:r>
            <a:endParaRPr lang="tr-TR" noProof="0" dirty="0"/>
          </a:p>
        </p:txBody>
      </p:sp>
    </p:spTree>
    <p:extLst>
      <p:ext uri="{BB962C8B-B14F-4D97-AF65-F5344CB8AC3E}">
        <p14:creationId xmlns:p14="http://schemas.microsoft.com/office/powerpoint/2010/main" val="32467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EC4ABB3-85C5-432B-8016-B72540143B31}"/>
              </a:ext>
            </a:extLst>
          </p:cNvPr>
          <p:cNvSpPr>
            <a:spLocks noGrp="1"/>
          </p:cNvSpPr>
          <p:nvPr>
            <p:ph type="title"/>
          </p:nvPr>
        </p:nvSpPr>
        <p:spPr>
          <a:xfrm>
            <a:off x="1099930" y="365125"/>
            <a:ext cx="10253870" cy="1325563"/>
          </a:xfrm>
        </p:spPr>
        <p:txBody>
          <a:bodyPr/>
          <a:lstStyle/>
          <a:p>
            <a:pPr algn="ctr"/>
            <a:r>
              <a:rPr lang="tr-TR" dirty="0"/>
              <a:t>Afet Olayları</a:t>
            </a:r>
          </a:p>
        </p:txBody>
      </p:sp>
      <p:sp>
        <p:nvSpPr>
          <p:cNvPr id="3" name="İçerik Yer Tutucusu 2">
            <a:extLst>
              <a:ext uri="{FF2B5EF4-FFF2-40B4-BE49-F238E27FC236}">
                <a16:creationId xmlns:a16="http://schemas.microsoft.com/office/drawing/2014/main" id="{DF7CF821-9170-41A5-9BA7-6B505629989B}"/>
              </a:ext>
            </a:extLst>
          </p:cNvPr>
          <p:cNvSpPr>
            <a:spLocks noGrp="1"/>
          </p:cNvSpPr>
          <p:nvPr>
            <p:ph idx="1"/>
          </p:nvPr>
        </p:nvSpPr>
        <p:spPr>
          <a:xfrm>
            <a:off x="1099930" y="1825625"/>
            <a:ext cx="10253870" cy="4351338"/>
          </a:xfrm>
        </p:spPr>
        <p:txBody>
          <a:bodyPr/>
          <a:lstStyle/>
          <a:p>
            <a:endParaRPr lang="tr-TR" dirty="0"/>
          </a:p>
          <a:p>
            <a:r>
              <a:rPr lang="tr-TR" dirty="0">
                <a:latin typeface="+mj-lt"/>
              </a:rPr>
              <a:t>Belirli bir coğrafyada aniden ortaya çıkan, hem bireysel hem de toplumsal stres yaratan, önemli kayıplara yol açan, toplumun yaşamını sekteye uğratan doğal veya insan kaynaklı olaylardır.</a:t>
            </a:r>
          </a:p>
        </p:txBody>
      </p:sp>
      <p:sp>
        <p:nvSpPr>
          <p:cNvPr id="4" name="Alt Bilgi Yer Tutucusu 3">
            <a:extLst>
              <a:ext uri="{FF2B5EF4-FFF2-40B4-BE49-F238E27FC236}">
                <a16:creationId xmlns:a16="http://schemas.microsoft.com/office/drawing/2014/main" id="{F5C051AF-C9CD-4EC2-AF0F-EE6544F270AD}"/>
              </a:ext>
            </a:extLst>
          </p:cNvPr>
          <p:cNvSpPr>
            <a:spLocks noGrp="1"/>
          </p:cNvSpPr>
          <p:nvPr>
            <p:ph type="ftr" sz="quarter" idx="11"/>
          </p:nvPr>
        </p:nvSpPr>
        <p:spPr/>
        <p:txBody>
          <a:bodyPr/>
          <a:lstStyle/>
          <a:p>
            <a:pPr rtl="0"/>
            <a:r>
              <a:rPr lang="sv-SE" noProof="0"/>
              <a:t>H.Ü. PDR Ana Bilim Dalı</a:t>
            </a:r>
            <a:endParaRPr lang="tr-TR" noProof="0" dirty="0"/>
          </a:p>
        </p:txBody>
      </p:sp>
      <p:pic>
        <p:nvPicPr>
          <p:cNvPr id="5" name="Resim 4">
            <a:extLst>
              <a:ext uri="{FF2B5EF4-FFF2-40B4-BE49-F238E27FC236}">
                <a16:creationId xmlns:a16="http://schemas.microsoft.com/office/drawing/2014/main" id="{203F3BFA-2008-44A5-890E-A3DC7D48E208}"/>
              </a:ext>
            </a:extLst>
          </p:cNvPr>
          <p:cNvPicPr>
            <a:picLocks noChangeAspect="1"/>
          </p:cNvPicPr>
          <p:nvPr/>
        </p:nvPicPr>
        <p:blipFill>
          <a:blip r:embed="rId2"/>
          <a:stretch>
            <a:fillRect/>
          </a:stretch>
        </p:blipFill>
        <p:spPr>
          <a:xfrm>
            <a:off x="4120993" y="3848100"/>
            <a:ext cx="3950014" cy="2212008"/>
          </a:xfrm>
          <a:prstGeom prst="rect">
            <a:avLst/>
          </a:prstGeom>
        </p:spPr>
      </p:pic>
    </p:spTree>
    <p:extLst>
      <p:ext uri="{BB962C8B-B14F-4D97-AF65-F5344CB8AC3E}">
        <p14:creationId xmlns:p14="http://schemas.microsoft.com/office/powerpoint/2010/main" val="10423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E629358-7427-4D87-B63A-CEC7CF5392C6}"/>
              </a:ext>
            </a:extLst>
          </p:cNvPr>
          <p:cNvSpPr>
            <a:spLocks noGrp="1"/>
          </p:cNvSpPr>
          <p:nvPr>
            <p:ph type="title"/>
          </p:nvPr>
        </p:nvSpPr>
        <p:spPr>
          <a:xfrm>
            <a:off x="876300" y="500062"/>
            <a:ext cx="10439400" cy="1325563"/>
          </a:xfrm>
        </p:spPr>
        <p:txBody>
          <a:bodyPr>
            <a:noAutofit/>
          </a:bodyPr>
          <a:lstStyle/>
          <a:p>
            <a:pPr algn="ctr"/>
            <a:r>
              <a:rPr lang="tr-TR" sz="3600" dirty="0"/>
              <a:t>Depremde kaybı olan öğrenciye ayrıcalık tanımak uygun olur mu?</a:t>
            </a:r>
            <a:br>
              <a:rPr lang="tr-TR" sz="3600" dirty="0"/>
            </a:br>
            <a:endParaRPr lang="tr-TR" sz="3600" dirty="0"/>
          </a:p>
        </p:txBody>
      </p:sp>
      <p:sp>
        <p:nvSpPr>
          <p:cNvPr id="3" name="İçerik Yer Tutucusu 2">
            <a:extLst>
              <a:ext uri="{FF2B5EF4-FFF2-40B4-BE49-F238E27FC236}">
                <a16:creationId xmlns:a16="http://schemas.microsoft.com/office/drawing/2014/main" id="{DE466B80-4DC8-478D-A353-3CFB6C9F82A3}"/>
              </a:ext>
            </a:extLst>
          </p:cNvPr>
          <p:cNvSpPr>
            <a:spLocks noGrp="1"/>
          </p:cNvSpPr>
          <p:nvPr>
            <p:ph idx="1"/>
          </p:nvPr>
        </p:nvSpPr>
        <p:spPr>
          <a:xfrm>
            <a:off x="768626" y="1809198"/>
            <a:ext cx="10439400" cy="4351338"/>
          </a:xfrm>
        </p:spPr>
        <p:txBody>
          <a:bodyPr>
            <a:normAutofit fontScale="85000" lnSpcReduction="20000"/>
          </a:bodyPr>
          <a:lstStyle/>
          <a:p>
            <a:r>
              <a:rPr lang="tr-TR" dirty="0">
                <a:latin typeface="+mj-lt"/>
              </a:rPr>
              <a:t>Depremde kaybı olan öğrencileriniz yas sürecinde motivasyon eksikliği hissedebilir, derslere gelmekte zorlanabilir ve daha önce sergilemediği öfke, içe kapanma, suçlama gibi davranışlarda bulunabilir. </a:t>
            </a:r>
          </a:p>
          <a:p>
            <a:r>
              <a:rPr lang="tr-TR" dirty="0">
                <a:latin typeface="+mj-lt"/>
              </a:rPr>
              <a:t>Eğitimcilerin stres altındaki öğrencilere etkili iletişim yollarını kullanmaları uygun olacaktır. </a:t>
            </a:r>
          </a:p>
          <a:p>
            <a:r>
              <a:rPr lang="tr-TR" dirty="0">
                <a:latin typeface="+mj-lt"/>
              </a:rPr>
              <a:t>«Çok öfkelisin ve duyduğun öfkeye hak veriyorum. Yaşananları düşünüce bu denli öfkeli olman çok normal…»</a:t>
            </a:r>
          </a:p>
          <a:p>
            <a:r>
              <a:rPr lang="tr-TR" dirty="0">
                <a:latin typeface="+mj-lt"/>
              </a:rPr>
              <a:t>«Şu anda öfkeli olduğunu görebiliyorum, bu konuyu daha sonra konuşmaya ne dersin?» </a:t>
            </a:r>
          </a:p>
          <a:p>
            <a:r>
              <a:rPr lang="tr-TR" dirty="0">
                <a:latin typeface="+mj-lt"/>
              </a:rPr>
              <a:t>«Son günlerde seni çok kaygılı/öfkeli/ ilgisiz görüyorum, bu konuda konuşmak ister misin/ yardımcı olmamı ister misin?» gibi… </a:t>
            </a:r>
          </a:p>
          <a:p>
            <a:r>
              <a:rPr lang="tr-TR" b="1" dirty="0">
                <a:solidFill>
                  <a:srgbClr val="FFC000"/>
                </a:solidFill>
                <a:latin typeface="+mj-lt"/>
              </a:rPr>
              <a:t>Öğrencinize özel ayrıcalık ya da imtiyaz sağlamak yerine onun güçlü özelliklerini görmesine destek vererek ve yanında olduğunuzu hissettirerek yaklaşmanız çok daha yararlı olacaktır.</a:t>
            </a:r>
          </a:p>
          <a:p>
            <a:endParaRPr lang="tr-TR" dirty="0"/>
          </a:p>
        </p:txBody>
      </p:sp>
      <p:sp>
        <p:nvSpPr>
          <p:cNvPr id="4" name="Alt Bilgi Yer Tutucusu 3">
            <a:extLst>
              <a:ext uri="{FF2B5EF4-FFF2-40B4-BE49-F238E27FC236}">
                <a16:creationId xmlns:a16="http://schemas.microsoft.com/office/drawing/2014/main" id="{50E495A8-81E6-4210-8E9D-37D92563AA71}"/>
              </a:ext>
            </a:extLst>
          </p:cNvPr>
          <p:cNvSpPr>
            <a:spLocks noGrp="1"/>
          </p:cNvSpPr>
          <p:nvPr>
            <p:ph type="ftr" sz="quarter" idx="11"/>
          </p:nvPr>
        </p:nvSpPr>
        <p:spPr/>
        <p:txBody>
          <a:bodyPr/>
          <a:lstStyle/>
          <a:p>
            <a:pPr rtl="0"/>
            <a:r>
              <a:rPr lang="sv-SE" noProof="0"/>
              <a:t>H.Ü. PDR Ana Bilim Dalı</a:t>
            </a:r>
            <a:endParaRPr lang="tr-TR" noProof="0" dirty="0"/>
          </a:p>
        </p:txBody>
      </p:sp>
    </p:spTree>
    <p:extLst>
      <p:ext uri="{BB962C8B-B14F-4D97-AF65-F5344CB8AC3E}">
        <p14:creationId xmlns:p14="http://schemas.microsoft.com/office/powerpoint/2010/main" val="132668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0B7ACA3-BC67-4EC7-9EDE-9FE9DB598C5C}"/>
              </a:ext>
            </a:extLst>
          </p:cNvPr>
          <p:cNvSpPr>
            <a:spLocks noGrp="1"/>
          </p:cNvSpPr>
          <p:nvPr>
            <p:ph type="title"/>
          </p:nvPr>
        </p:nvSpPr>
        <p:spPr>
          <a:xfrm>
            <a:off x="838200" y="681037"/>
            <a:ext cx="10426148" cy="1325563"/>
          </a:xfrm>
        </p:spPr>
        <p:txBody>
          <a:bodyPr>
            <a:noAutofit/>
          </a:bodyPr>
          <a:lstStyle/>
          <a:p>
            <a:pPr algn="ctr"/>
            <a:r>
              <a:rPr lang="tr-TR" sz="3600" dirty="0"/>
              <a:t>Derslerde depremden bahsetmekten kaçınmak gerekir mi?</a:t>
            </a:r>
            <a:br>
              <a:rPr lang="tr-TR" sz="3600" dirty="0"/>
            </a:br>
            <a:endParaRPr lang="tr-TR" sz="3600" dirty="0"/>
          </a:p>
        </p:txBody>
      </p:sp>
      <p:sp>
        <p:nvSpPr>
          <p:cNvPr id="3" name="İçerik Yer Tutucusu 2">
            <a:extLst>
              <a:ext uri="{FF2B5EF4-FFF2-40B4-BE49-F238E27FC236}">
                <a16:creationId xmlns:a16="http://schemas.microsoft.com/office/drawing/2014/main" id="{BABB97EA-D2FA-44F2-8B4B-F7528E8CBF12}"/>
              </a:ext>
            </a:extLst>
          </p:cNvPr>
          <p:cNvSpPr>
            <a:spLocks noGrp="1"/>
          </p:cNvSpPr>
          <p:nvPr>
            <p:ph idx="1"/>
          </p:nvPr>
        </p:nvSpPr>
        <p:spPr>
          <a:xfrm>
            <a:off x="927652" y="1825625"/>
            <a:ext cx="10426148" cy="4351338"/>
          </a:xfrm>
        </p:spPr>
        <p:txBody>
          <a:bodyPr>
            <a:normAutofit fontScale="92500" lnSpcReduction="10000"/>
          </a:bodyPr>
          <a:lstStyle/>
          <a:p>
            <a:r>
              <a:rPr lang="tr-TR" dirty="0">
                <a:latin typeface="+mj-lt"/>
              </a:rPr>
              <a:t>Derslerin başladığı ilk haftalarda, hemen dersin konularına başlamak yerine öğrencilere nasıl oldukları sorulabilir. Dersin başında biraz duygu ve düşünce paylaşımına zaman ayırmak öğrencilere iyi gelecektir.</a:t>
            </a:r>
          </a:p>
          <a:p>
            <a:r>
              <a:rPr lang="tr-TR" dirty="0">
                <a:latin typeface="+mj-lt"/>
              </a:rPr>
              <a:t>Derslerde, dersin konusuyla bağlantılı ise depremden bahsedilebilir. Özellikle öğrencilerin olanlardan çıkarılması gereken dersleri düşünmeleri / fark etmeleri, ileriye yönelik alınması gereken önlemler gibi konular öne çıkarılabilir. </a:t>
            </a:r>
          </a:p>
          <a:p>
            <a:r>
              <a:rPr lang="tr-TR" dirty="0">
                <a:latin typeface="+mj-lt"/>
              </a:rPr>
              <a:t>Ayrıca sosyal sorumluluk projelerine katılmak isteyen öğrencilere yardımcı olunabilir. </a:t>
            </a:r>
          </a:p>
          <a:p>
            <a:r>
              <a:rPr lang="tr-TR" dirty="0">
                <a:latin typeface="+mj-lt"/>
              </a:rPr>
              <a:t>Ancak, öğrencilerin dersten uzaklaşması riskine karşın derslerde deprem konusunu ele alış, belli bir dozda ve dengede yapılmalıdır.</a:t>
            </a:r>
          </a:p>
          <a:p>
            <a:endParaRPr lang="tr-TR" dirty="0"/>
          </a:p>
        </p:txBody>
      </p:sp>
      <p:sp>
        <p:nvSpPr>
          <p:cNvPr id="4" name="Alt Bilgi Yer Tutucusu 3">
            <a:extLst>
              <a:ext uri="{FF2B5EF4-FFF2-40B4-BE49-F238E27FC236}">
                <a16:creationId xmlns:a16="http://schemas.microsoft.com/office/drawing/2014/main" id="{33F72887-1646-4854-B58C-A9FB25B2538A}"/>
              </a:ext>
            </a:extLst>
          </p:cNvPr>
          <p:cNvSpPr>
            <a:spLocks noGrp="1"/>
          </p:cNvSpPr>
          <p:nvPr>
            <p:ph type="ftr" sz="quarter" idx="11"/>
          </p:nvPr>
        </p:nvSpPr>
        <p:spPr/>
        <p:txBody>
          <a:bodyPr/>
          <a:lstStyle/>
          <a:p>
            <a:pPr rtl="0"/>
            <a:r>
              <a:rPr lang="sv-SE" noProof="0"/>
              <a:t>H.Ü. PDR Ana Bilim Dalı</a:t>
            </a:r>
            <a:endParaRPr lang="tr-TR" noProof="0" dirty="0"/>
          </a:p>
        </p:txBody>
      </p:sp>
    </p:spTree>
    <p:extLst>
      <p:ext uri="{BB962C8B-B14F-4D97-AF65-F5344CB8AC3E}">
        <p14:creationId xmlns:p14="http://schemas.microsoft.com/office/powerpoint/2010/main" val="340657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75BA5DE-6DC9-4C7F-BDEF-141BBD9421EF}"/>
              </a:ext>
            </a:extLst>
          </p:cNvPr>
          <p:cNvSpPr>
            <a:spLocks noGrp="1"/>
          </p:cNvSpPr>
          <p:nvPr>
            <p:ph type="title"/>
          </p:nvPr>
        </p:nvSpPr>
        <p:spPr>
          <a:xfrm>
            <a:off x="834887" y="365125"/>
            <a:ext cx="10518913" cy="1325563"/>
          </a:xfrm>
        </p:spPr>
        <p:txBody>
          <a:bodyPr>
            <a:noAutofit/>
          </a:bodyPr>
          <a:lstStyle/>
          <a:p>
            <a:pPr algn="ctr"/>
            <a:r>
              <a:rPr lang="tr-TR" sz="3600" dirty="0"/>
              <a:t>Deprem sonrası stres yönetimi için neler yapılabilir?</a:t>
            </a:r>
            <a:br>
              <a:rPr lang="tr-TR" sz="3600" dirty="0"/>
            </a:br>
            <a:endParaRPr lang="tr-TR" sz="3600" dirty="0"/>
          </a:p>
        </p:txBody>
      </p:sp>
      <p:sp>
        <p:nvSpPr>
          <p:cNvPr id="3" name="İçerik Yer Tutucusu 2">
            <a:extLst>
              <a:ext uri="{FF2B5EF4-FFF2-40B4-BE49-F238E27FC236}">
                <a16:creationId xmlns:a16="http://schemas.microsoft.com/office/drawing/2014/main" id="{DDF6B60C-FA9F-455F-B767-12ADE3378E11}"/>
              </a:ext>
            </a:extLst>
          </p:cNvPr>
          <p:cNvSpPr>
            <a:spLocks noGrp="1"/>
          </p:cNvSpPr>
          <p:nvPr>
            <p:ph idx="1"/>
          </p:nvPr>
        </p:nvSpPr>
        <p:spPr>
          <a:xfrm>
            <a:off x="834887" y="1825625"/>
            <a:ext cx="10518913" cy="4351338"/>
          </a:xfrm>
        </p:spPr>
        <p:txBody>
          <a:bodyPr>
            <a:normAutofit fontScale="92500" lnSpcReduction="10000"/>
          </a:bodyPr>
          <a:lstStyle/>
          <a:p>
            <a:r>
              <a:rPr lang="tr-TR" dirty="0">
                <a:latin typeface="+mj-lt"/>
              </a:rPr>
              <a:t>Bu dönemde birçoğumuz gibi sizler de kendinizi depresif, yorgun ve kaygılı hissedebilir, suçluluk duygusu ve çaresizlik yaşayabilirsiniz. </a:t>
            </a:r>
          </a:p>
          <a:p>
            <a:r>
              <a:rPr lang="tr-TR" dirty="0" err="1">
                <a:latin typeface="+mj-lt"/>
              </a:rPr>
              <a:t>Travmatik</a:t>
            </a:r>
            <a:r>
              <a:rPr lang="tr-TR" dirty="0">
                <a:latin typeface="+mj-lt"/>
              </a:rPr>
              <a:t> deneyim sonrası bu tür duygular yaşamak normaldir. Olumsuz duygulardan kaçmak yerine bu durumun geçici olduğunu kendimize hatırlatmak iyi gelecektir. </a:t>
            </a:r>
          </a:p>
          <a:p>
            <a:r>
              <a:rPr lang="tr-TR" dirty="0">
                <a:latin typeface="+mj-lt"/>
              </a:rPr>
              <a:t>Sosyal destek almak çok iyileştirici bir yoldur. Sevdiklerinizle iletişim kurmanız, birlikte vakit geçirmeniz iyi gelecektir.  </a:t>
            </a:r>
          </a:p>
          <a:p>
            <a:r>
              <a:rPr lang="tr-TR" dirty="0">
                <a:latin typeface="+mj-lt"/>
              </a:rPr>
              <a:t>Hareket etmek ve özellikle spor yapmak </a:t>
            </a:r>
            <a:r>
              <a:rPr lang="tr-TR" dirty="0" err="1">
                <a:latin typeface="+mj-lt"/>
              </a:rPr>
              <a:t>endorfin</a:t>
            </a:r>
            <a:r>
              <a:rPr lang="tr-TR" dirty="0">
                <a:latin typeface="+mj-lt"/>
              </a:rPr>
              <a:t>, </a:t>
            </a:r>
            <a:r>
              <a:rPr lang="tr-TR" dirty="0" err="1">
                <a:latin typeface="+mj-lt"/>
              </a:rPr>
              <a:t>dopamin</a:t>
            </a:r>
            <a:r>
              <a:rPr lang="tr-TR" dirty="0">
                <a:latin typeface="+mj-lt"/>
              </a:rPr>
              <a:t> ve </a:t>
            </a:r>
            <a:r>
              <a:rPr lang="tr-TR" dirty="0" err="1">
                <a:latin typeface="+mj-lt"/>
              </a:rPr>
              <a:t>serotonin</a:t>
            </a:r>
            <a:r>
              <a:rPr lang="tr-TR" dirty="0">
                <a:latin typeface="+mj-lt"/>
              </a:rPr>
              <a:t> salgılanması sayesinde kendinizi iyi hissetmenize yardımcı olacaktır. Meditasyon ve nefes egzersizleri stresle başa çıkmanızı sağlayabilir.</a:t>
            </a:r>
          </a:p>
          <a:p>
            <a:endParaRPr lang="tr-TR" dirty="0"/>
          </a:p>
        </p:txBody>
      </p:sp>
      <p:sp>
        <p:nvSpPr>
          <p:cNvPr id="4" name="Alt Bilgi Yer Tutucusu 3">
            <a:extLst>
              <a:ext uri="{FF2B5EF4-FFF2-40B4-BE49-F238E27FC236}">
                <a16:creationId xmlns:a16="http://schemas.microsoft.com/office/drawing/2014/main" id="{4B53C074-4CC3-4396-8601-E85BDB4F4CBA}"/>
              </a:ext>
            </a:extLst>
          </p:cNvPr>
          <p:cNvSpPr>
            <a:spLocks noGrp="1"/>
          </p:cNvSpPr>
          <p:nvPr>
            <p:ph type="ftr" sz="quarter" idx="11"/>
          </p:nvPr>
        </p:nvSpPr>
        <p:spPr/>
        <p:txBody>
          <a:bodyPr/>
          <a:lstStyle/>
          <a:p>
            <a:pPr rtl="0"/>
            <a:r>
              <a:rPr lang="sv-SE" noProof="0"/>
              <a:t>H.Ü. PDR Ana Bilim Dalı</a:t>
            </a:r>
            <a:endParaRPr lang="tr-TR" noProof="0" dirty="0"/>
          </a:p>
        </p:txBody>
      </p:sp>
    </p:spTree>
    <p:extLst>
      <p:ext uri="{BB962C8B-B14F-4D97-AF65-F5344CB8AC3E}">
        <p14:creationId xmlns:p14="http://schemas.microsoft.com/office/powerpoint/2010/main" val="337745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900031" y="484394"/>
            <a:ext cx="9029700" cy="1325563"/>
          </a:xfrm>
        </p:spPr>
        <p:txBody>
          <a:bodyPr rtlCol="0"/>
          <a:lstStyle/>
          <a:p>
            <a:pPr algn="ctr" rtl="0"/>
            <a:r>
              <a:rPr lang="tr-TR" dirty="0"/>
              <a:t>Öğrencilere önerilebilir…</a:t>
            </a:r>
          </a:p>
        </p:txBody>
      </p:sp>
      <p:sp>
        <p:nvSpPr>
          <p:cNvPr id="14" name="İçerik Yer Tutucusu 13"/>
          <p:cNvSpPr>
            <a:spLocks noGrp="1"/>
          </p:cNvSpPr>
          <p:nvPr>
            <p:ph idx="1"/>
          </p:nvPr>
        </p:nvSpPr>
        <p:spPr>
          <a:xfrm>
            <a:off x="838200" y="1494321"/>
            <a:ext cx="10611678" cy="4998554"/>
          </a:xfrm>
        </p:spPr>
        <p:txBody>
          <a:bodyPr rtlCol="0"/>
          <a:lstStyle/>
          <a:p>
            <a:pPr marL="0" indent="0" algn="just">
              <a:buNone/>
            </a:pPr>
            <a:endParaRPr lang="tr-TR" dirty="0"/>
          </a:p>
          <a:p>
            <a:pPr marL="0" indent="0" algn="just">
              <a:buNone/>
            </a:pPr>
            <a:r>
              <a:rPr lang="tr-TR" dirty="0">
                <a:solidFill>
                  <a:schemeClr val="accent2"/>
                </a:solidFill>
                <a:latin typeface="+mj-lt"/>
              </a:rPr>
              <a:t>İnsan insanın ilacıdır. </a:t>
            </a:r>
            <a:r>
              <a:rPr lang="tr-TR" dirty="0">
                <a:latin typeface="+mj-lt"/>
              </a:rPr>
              <a:t>Gönüllü katılımcılardan oluşan, depremden etkilenen öğrencilerin deneyimlerini paylaşabilmeleri için çevrimiçi buluşmalar düzenlemeleri konusunda yardımcı olabiliriz. Öğrencileri bu gruplara katılmaları konusunda cesaretlendirebiliriz.</a:t>
            </a:r>
          </a:p>
          <a:p>
            <a:pPr lvl="4" rtl="0"/>
            <a:endParaRPr lang="tr-TR" dirty="0"/>
          </a:p>
        </p:txBody>
      </p:sp>
      <p:sp>
        <p:nvSpPr>
          <p:cNvPr id="2" name="Alt Bilgi Yer Tutucusu 1">
            <a:extLst>
              <a:ext uri="{FF2B5EF4-FFF2-40B4-BE49-F238E27FC236}">
                <a16:creationId xmlns:a16="http://schemas.microsoft.com/office/drawing/2014/main" id="{6C99AAE2-FA6C-481A-BCB3-6ED15FBE7C15}"/>
              </a:ext>
            </a:extLst>
          </p:cNvPr>
          <p:cNvSpPr>
            <a:spLocks noGrp="1"/>
          </p:cNvSpPr>
          <p:nvPr>
            <p:ph type="ftr" sz="quarter" idx="11"/>
          </p:nvPr>
        </p:nvSpPr>
        <p:spPr/>
        <p:txBody>
          <a:bodyPr/>
          <a:lstStyle/>
          <a:p>
            <a:pPr rtl="0"/>
            <a:r>
              <a:rPr lang="sv-SE" noProof="0"/>
              <a:t>H.Ü. PDR Ana Bilim Dalı</a:t>
            </a:r>
            <a:endParaRPr lang="tr-TR" noProof="0" dirty="0"/>
          </a:p>
        </p:txBody>
      </p:sp>
      <p:pic>
        <p:nvPicPr>
          <p:cNvPr id="3" name="Resim 2">
            <a:extLst>
              <a:ext uri="{FF2B5EF4-FFF2-40B4-BE49-F238E27FC236}">
                <a16:creationId xmlns:a16="http://schemas.microsoft.com/office/drawing/2014/main" id="{3F988FD6-2993-4023-BF77-0F2CD031AE7B}"/>
              </a:ext>
            </a:extLst>
          </p:cNvPr>
          <p:cNvPicPr>
            <a:picLocks noChangeAspect="1"/>
          </p:cNvPicPr>
          <p:nvPr/>
        </p:nvPicPr>
        <p:blipFill>
          <a:blip r:embed="rId3"/>
          <a:stretch>
            <a:fillRect/>
          </a:stretch>
        </p:blipFill>
        <p:spPr>
          <a:xfrm>
            <a:off x="4886255" y="3708261"/>
            <a:ext cx="2419489" cy="2419489"/>
          </a:xfrm>
          <a:prstGeom prst="rect">
            <a:avLst/>
          </a:prstGeom>
        </p:spPr>
      </p:pic>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900031" y="484394"/>
            <a:ext cx="9029700" cy="1325563"/>
          </a:xfrm>
        </p:spPr>
        <p:txBody>
          <a:bodyPr rtlCol="0"/>
          <a:lstStyle/>
          <a:p>
            <a:pPr algn="ctr" rtl="0"/>
            <a:r>
              <a:rPr lang="tr-TR" dirty="0"/>
              <a:t>Öğrencilere önerilebilir…</a:t>
            </a:r>
          </a:p>
        </p:txBody>
      </p:sp>
      <p:sp>
        <p:nvSpPr>
          <p:cNvPr id="14" name="İçerik Yer Tutucusu 13"/>
          <p:cNvSpPr>
            <a:spLocks noGrp="1"/>
          </p:cNvSpPr>
          <p:nvPr>
            <p:ph idx="1"/>
          </p:nvPr>
        </p:nvSpPr>
        <p:spPr>
          <a:xfrm>
            <a:off x="838200" y="1494321"/>
            <a:ext cx="10611678" cy="4998554"/>
          </a:xfrm>
        </p:spPr>
        <p:txBody>
          <a:bodyPr rtlCol="0"/>
          <a:lstStyle/>
          <a:p>
            <a:pPr marL="0" indent="0" algn="just">
              <a:buNone/>
            </a:pPr>
            <a:endParaRPr lang="tr-TR" dirty="0"/>
          </a:p>
          <a:p>
            <a:pPr marL="0" lvl="0" indent="0" algn="just">
              <a:spcBef>
                <a:spcPts val="1000"/>
              </a:spcBef>
              <a:buClrTx/>
              <a:buNone/>
              <a:defRPr/>
            </a:pPr>
            <a:r>
              <a:rPr lang="tr-TR" sz="3200" dirty="0">
                <a:solidFill>
                  <a:srgbClr val="4472C4">
                    <a:lumMod val="50000"/>
                  </a:srgbClr>
                </a:solidFill>
                <a:latin typeface="+mj-lt"/>
              </a:rPr>
              <a:t>Öğrencileri olumlu ve sağlıklı iyileşme davranışları ile meşgul olmaları yönünde teşvik edebiliriz (örneğin diğer mağdurlara yardım faaliyetlerine katılmak…). </a:t>
            </a:r>
          </a:p>
          <a:p>
            <a:pPr marL="0" lvl="0" indent="0" algn="just">
              <a:spcBef>
                <a:spcPts val="1000"/>
              </a:spcBef>
              <a:buClrTx/>
              <a:buNone/>
              <a:defRPr/>
            </a:pPr>
            <a:endParaRPr lang="tr-TR" sz="3200" dirty="0">
              <a:solidFill>
                <a:srgbClr val="4472C4">
                  <a:lumMod val="50000"/>
                </a:srgbClr>
              </a:solidFill>
              <a:latin typeface="+mj-lt"/>
            </a:endParaRPr>
          </a:p>
          <a:p>
            <a:pPr marL="0" lvl="0" indent="0" algn="just">
              <a:spcBef>
                <a:spcPts val="1000"/>
              </a:spcBef>
              <a:buClrTx/>
              <a:buNone/>
              <a:defRPr/>
            </a:pPr>
            <a:r>
              <a:rPr lang="tr-TR" dirty="0">
                <a:latin typeface="+mj-lt"/>
              </a:rPr>
              <a:t>Hem </a:t>
            </a:r>
            <a:r>
              <a:rPr lang="tr-TR" dirty="0">
                <a:solidFill>
                  <a:prstClr val="black"/>
                </a:solidFill>
                <a:latin typeface="+mj-lt"/>
              </a:rPr>
              <a:t>verilen hem de alınan küçük iyilik davranışları bireylerin iyileşme sürecinde morallerini yüksek tutmalarına ve aidiyet duygusunu yeniden geliştirmelerine katkı sağlayacaktır.</a:t>
            </a:r>
          </a:p>
          <a:p>
            <a:pPr lvl="4" rtl="0"/>
            <a:endParaRPr lang="tr-TR" dirty="0"/>
          </a:p>
        </p:txBody>
      </p:sp>
      <p:sp>
        <p:nvSpPr>
          <p:cNvPr id="2" name="Alt Bilgi Yer Tutucusu 1">
            <a:extLst>
              <a:ext uri="{FF2B5EF4-FFF2-40B4-BE49-F238E27FC236}">
                <a16:creationId xmlns:a16="http://schemas.microsoft.com/office/drawing/2014/main" id="{7180153D-91C3-4D18-A52A-A5745BF9C2EF}"/>
              </a:ext>
            </a:extLst>
          </p:cNvPr>
          <p:cNvSpPr>
            <a:spLocks noGrp="1"/>
          </p:cNvSpPr>
          <p:nvPr>
            <p:ph type="ftr" sz="quarter" idx="11"/>
          </p:nvPr>
        </p:nvSpPr>
        <p:spPr/>
        <p:txBody>
          <a:bodyPr/>
          <a:lstStyle/>
          <a:p>
            <a:pPr rtl="0"/>
            <a:r>
              <a:rPr lang="sv-SE" noProof="0"/>
              <a:t>H.Ü. PDR Ana Bilim Dalı</a:t>
            </a:r>
            <a:endParaRPr lang="tr-TR" noProof="0" dirty="0"/>
          </a:p>
        </p:txBody>
      </p:sp>
      <p:pic>
        <p:nvPicPr>
          <p:cNvPr id="4" name="Resim 3">
            <a:extLst>
              <a:ext uri="{FF2B5EF4-FFF2-40B4-BE49-F238E27FC236}">
                <a16:creationId xmlns:a16="http://schemas.microsoft.com/office/drawing/2014/main" id="{850E5A4A-6B10-4A5B-8CBF-1D46AB5B1F57}"/>
              </a:ext>
            </a:extLst>
          </p:cNvPr>
          <p:cNvPicPr>
            <a:picLocks noChangeAspect="1"/>
          </p:cNvPicPr>
          <p:nvPr/>
        </p:nvPicPr>
        <p:blipFill>
          <a:blip r:embed="rId3"/>
          <a:stretch>
            <a:fillRect/>
          </a:stretch>
        </p:blipFill>
        <p:spPr>
          <a:xfrm>
            <a:off x="10451203" y="145242"/>
            <a:ext cx="1477203" cy="1688232"/>
          </a:xfrm>
          <a:prstGeom prst="rect">
            <a:avLst/>
          </a:prstGeom>
        </p:spPr>
      </p:pic>
    </p:spTree>
    <p:extLst>
      <p:ext uri="{BB962C8B-B14F-4D97-AF65-F5344CB8AC3E}">
        <p14:creationId xmlns:p14="http://schemas.microsoft.com/office/powerpoint/2010/main" val="139511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629189" y="602939"/>
            <a:ext cx="9029700" cy="1325563"/>
          </a:xfrm>
        </p:spPr>
        <p:txBody>
          <a:bodyPr rtlCol="0">
            <a:normAutofit/>
          </a:bodyPr>
          <a:lstStyle/>
          <a:p>
            <a:pPr algn="ctr" rtl="0"/>
            <a:r>
              <a:rPr lang="tr-TR" sz="3600" dirty="0"/>
              <a:t>Çevrimiçi Sınıf Toplantıları</a:t>
            </a:r>
          </a:p>
        </p:txBody>
      </p:sp>
      <p:sp>
        <p:nvSpPr>
          <p:cNvPr id="14" name="İçerik Yer Tutucusu 13"/>
          <p:cNvSpPr>
            <a:spLocks noGrp="1"/>
          </p:cNvSpPr>
          <p:nvPr>
            <p:ph idx="1"/>
          </p:nvPr>
        </p:nvSpPr>
        <p:spPr>
          <a:xfrm>
            <a:off x="838200" y="1494321"/>
            <a:ext cx="10611678" cy="4998554"/>
          </a:xfrm>
        </p:spPr>
        <p:txBody>
          <a:bodyPr rtlCol="0"/>
          <a:lstStyle/>
          <a:p>
            <a:pPr marL="0" indent="0" algn="just">
              <a:buNone/>
            </a:pPr>
            <a:endParaRPr lang="tr-TR" dirty="0"/>
          </a:p>
          <a:p>
            <a:r>
              <a:rPr lang="tr-TR" dirty="0">
                <a:latin typeface="+mj-lt"/>
              </a:rPr>
              <a:t>Sınıflarımızla çevrimiçi toplantılar yapabiliriz. Bu toplantılarda öğrencilerimizin nasıl olduklarını, hangi duygu ve düşünceler içinde olduklarını sorabilir ve </a:t>
            </a:r>
            <a:r>
              <a:rPr lang="tr-TR">
                <a:latin typeface="+mj-lt"/>
              </a:rPr>
              <a:t>olumsuz duygularla </a:t>
            </a:r>
            <a:r>
              <a:rPr lang="tr-TR" dirty="0">
                <a:latin typeface="+mj-lt"/>
              </a:rPr>
              <a:t>baş etme yöntemlerini konuşabiliriz.</a:t>
            </a:r>
          </a:p>
          <a:p>
            <a:endParaRPr lang="tr-TR" dirty="0">
              <a:latin typeface="+mj-lt"/>
            </a:endParaRPr>
          </a:p>
          <a:p>
            <a:r>
              <a:rPr lang="tr-TR" dirty="0">
                <a:latin typeface="+mj-lt"/>
              </a:rPr>
              <a:t>Böylece öğrenciler yalnız olmadıklarını, önemsendiklerini hissedecek;  yaşadıkları duygu ve düşüncelerin başkalarınca da yaşanan normal tepkiler olduğunu göreceklerdir.</a:t>
            </a:r>
          </a:p>
          <a:p>
            <a:pPr lvl="4" rtl="0"/>
            <a:endParaRPr lang="tr-TR" dirty="0"/>
          </a:p>
        </p:txBody>
      </p:sp>
      <p:sp>
        <p:nvSpPr>
          <p:cNvPr id="2" name="Alt Bilgi Yer Tutucusu 1">
            <a:extLst>
              <a:ext uri="{FF2B5EF4-FFF2-40B4-BE49-F238E27FC236}">
                <a16:creationId xmlns:a16="http://schemas.microsoft.com/office/drawing/2014/main" id="{24B83955-C1BD-48AA-81BB-8076C1A5A349}"/>
              </a:ext>
            </a:extLst>
          </p:cNvPr>
          <p:cNvSpPr>
            <a:spLocks noGrp="1"/>
          </p:cNvSpPr>
          <p:nvPr>
            <p:ph type="ftr" sz="quarter" idx="11"/>
          </p:nvPr>
        </p:nvSpPr>
        <p:spPr/>
        <p:txBody>
          <a:bodyPr/>
          <a:lstStyle/>
          <a:p>
            <a:pPr rtl="0"/>
            <a:r>
              <a:rPr lang="sv-SE" noProof="0"/>
              <a:t>H.Ü. PDR Ana Bilim Dalı</a:t>
            </a:r>
            <a:endParaRPr lang="tr-TR" noProof="0" dirty="0"/>
          </a:p>
        </p:txBody>
      </p:sp>
    </p:spTree>
    <p:extLst>
      <p:ext uri="{BB962C8B-B14F-4D97-AF65-F5344CB8AC3E}">
        <p14:creationId xmlns:p14="http://schemas.microsoft.com/office/powerpoint/2010/main" val="378681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ilgi Yer Tutucusu 3">
            <a:extLst>
              <a:ext uri="{FF2B5EF4-FFF2-40B4-BE49-F238E27FC236}">
                <a16:creationId xmlns:a16="http://schemas.microsoft.com/office/drawing/2014/main" id="{358FBA84-9B75-4B87-B601-1930826D8D8C}"/>
              </a:ext>
            </a:extLst>
          </p:cNvPr>
          <p:cNvSpPr>
            <a:spLocks noGrp="1"/>
          </p:cNvSpPr>
          <p:nvPr>
            <p:ph type="ftr" sz="quarter" idx="11"/>
          </p:nvPr>
        </p:nvSpPr>
        <p:spPr/>
        <p:txBody>
          <a:bodyPr/>
          <a:lstStyle/>
          <a:p>
            <a:pPr rtl="0"/>
            <a:r>
              <a:rPr lang="sv-SE" noProof="0"/>
              <a:t>H.Ü. PDR Ana Bilim Dalı</a:t>
            </a:r>
            <a:endParaRPr lang="tr-TR" noProof="0" dirty="0"/>
          </a:p>
        </p:txBody>
      </p:sp>
      <p:pic>
        <p:nvPicPr>
          <p:cNvPr id="6" name="Resim 5">
            <a:extLst>
              <a:ext uri="{FF2B5EF4-FFF2-40B4-BE49-F238E27FC236}">
                <a16:creationId xmlns:a16="http://schemas.microsoft.com/office/drawing/2014/main" id="{2903C5A9-BC6F-4FBE-ADC8-873D2AF4047E}"/>
              </a:ext>
            </a:extLst>
          </p:cNvPr>
          <p:cNvPicPr>
            <a:picLocks noChangeAspect="1"/>
          </p:cNvPicPr>
          <p:nvPr/>
        </p:nvPicPr>
        <p:blipFill>
          <a:blip r:embed="rId2"/>
          <a:stretch>
            <a:fillRect/>
          </a:stretch>
        </p:blipFill>
        <p:spPr>
          <a:xfrm>
            <a:off x="3287812" y="68262"/>
            <a:ext cx="4847749" cy="6721475"/>
          </a:xfrm>
          <a:prstGeom prst="rect">
            <a:avLst/>
          </a:prstGeom>
        </p:spPr>
      </p:pic>
    </p:spTree>
    <p:extLst>
      <p:ext uri="{BB962C8B-B14F-4D97-AF65-F5344CB8AC3E}">
        <p14:creationId xmlns:p14="http://schemas.microsoft.com/office/powerpoint/2010/main" val="249008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E9F8576-1B4A-4ECD-9F29-4C8E91CC8EBA}"/>
              </a:ext>
            </a:extLst>
          </p:cNvPr>
          <p:cNvSpPr>
            <a:spLocks noGrp="1"/>
          </p:cNvSpPr>
          <p:nvPr>
            <p:ph type="title"/>
          </p:nvPr>
        </p:nvSpPr>
        <p:spPr>
          <a:xfrm>
            <a:off x="887896" y="365125"/>
            <a:ext cx="10465904" cy="1325563"/>
          </a:xfrm>
        </p:spPr>
        <p:txBody>
          <a:bodyPr/>
          <a:lstStyle/>
          <a:p>
            <a:r>
              <a:rPr lang="tr-TR" dirty="0"/>
              <a:t>H.Ü. PDR Web ve </a:t>
            </a:r>
            <a:r>
              <a:rPr lang="tr-TR" dirty="0" err="1"/>
              <a:t>Instagram</a:t>
            </a:r>
            <a:r>
              <a:rPr lang="tr-TR" dirty="0"/>
              <a:t> Sayfaları</a:t>
            </a:r>
          </a:p>
        </p:txBody>
      </p:sp>
      <p:sp>
        <p:nvSpPr>
          <p:cNvPr id="3" name="İçerik Yer Tutucusu 2">
            <a:extLst>
              <a:ext uri="{FF2B5EF4-FFF2-40B4-BE49-F238E27FC236}">
                <a16:creationId xmlns:a16="http://schemas.microsoft.com/office/drawing/2014/main" id="{B2FAB34A-6CBF-4FCF-B40A-15BC92309713}"/>
              </a:ext>
            </a:extLst>
          </p:cNvPr>
          <p:cNvSpPr>
            <a:spLocks noGrp="1"/>
          </p:cNvSpPr>
          <p:nvPr>
            <p:ph idx="1"/>
          </p:nvPr>
        </p:nvSpPr>
        <p:spPr>
          <a:xfrm>
            <a:off x="887896" y="1825625"/>
            <a:ext cx="10465904" cy="4351338"/>
          </a:xfrm>
        </p:spPr>
        <p:txBody>
          <a:bodyPr/>
          <a:lstStyle/>
          <a:p>
            <a:pPr marL="0" indent="0">
              <a:buNone/>
            </a:pPr>
            <a:endParaRPr lang="tr-TR" dirty="0"/>
          </a:p>
          <a:p>
            <a:r>
              <a:rPr lang="tr-TR" dirty="0">
                <a:latin typeface="+mj-lt"/>
              </a:rPr>
              <a:t>H.Ü. PDR Ana Bilim Dalı Web Sayfası</a:t>
            </a:r>
            <a:br>
              <a:rPr lang="tr-TR" u="sng" dirty="0">
                <a:latin typeface="+mj-lt"/>
              </a:rPr>
            </a:br>
            <a:r>
              <a:rPr lang="tr-TR" dirty="0">
                <a:solidFill>
                  <a:srgbClr val="0070C0"/>
                </a:solidFill>
                <a:latin typeface="+mj-lt"/>
              </a:rPr>
              <a:t>http://www.pdr.hacettepe</a:t>
            </a:r>
            <a:r>
              <a:rPr lang="tr-TR" u="sng" dirty="0">
                <a:solidFill>
                  <a:srgbClr val="0070C0"/>
                </a:solidFill>
                <a:latin typeface="+mj-lt"/>
              </a:rPr>
              <a:t>.</a:t>
            </a:r>
            <a:r>
              <a:rPr lang="tr-TR" dirty="0">
                <a:solidFill>
                  <a:srgbClr val="0070C0"/>
                </a:solidFill>
                <a:latin typeface="+mj-lt"/>
              </a:rPr>
              <a:t>edu.tr</a:t>
            </a:r>
          </a:p>
          <a:p>
            <a:br>
              <a:rPr lang="tr-TR" u="sng" dirty="0">
                <a:solidFill>
                  <a:srgbClr val="0070C0"/>
                </a:solidFill>
                <a:latin typeface="+mj-lt"/>
              </a:rPr>
            </a:br>
            <a:endParaRPr lang="tr-TR" u="sng" dirty="0">
              <a:solidFill>
                <a:srgbClr val="0070C0"/>
              </a:solidFill>
              <a:latin typeface="+mj-lt"/>
            </a:endParaRPr>
          </a:p>
          <a:p>
            <a:r>
              <a:rPr lang="tr-TR" dirty="0">
                <a:latin typeface="+mj-lt"/>
              </a:rPr>
              <a:t>H.Ü. PDR </a:t>
            </a:r>
            <a:r>
              <a:rPr lang="tr-TR" dirty="0" err="1">
                <a:latin typeface="+mj-lt"/>
              </a:rPr>
              <a:t>Instagram</a:t>
            </a:r>
            <a:r>
              <a:rPr lang="tr-TR" dirty="0">
                <a:latin typeface="+mj-lt"/>
              </a:rPr>
              <a:t> sayfası</a:t>
            </a:r>
          </a:p>
          <a:p>
            <a:r>
              <a:rPr lang="tr-TR" dirty="0">
                <a:solidFill>
                  <a:srgbClr val="0070C0"/>
                </a:solidFill>
                <a:latin typeface="+mj-lt"/>
              </a:rPr>
              <a:t>@</a:t>
            </a:r>
            <a:r>
              <a:rPr lang="tr-TR" dirty="0" err="1">
                <a:solidFill>
                  <a:srgbClr val="0070C0"/>
                </a:solidFill>
                <a:latin typeface="+mj-lt"/>
              </a:rPr>
              <a:t>hacettepepdranabilimdali</a:t>
            </a:r>
            <a:endParaRPr lang="tr-TR" dirty="0">
              <a:solidFill>
                <a:srgbClr val="0070C0"/>
              </a:solidFill>
              <a:latin typeface="+mj-lt"/>
            </a:endParaRPr>
          </a:p>
        </p:txBody>
      </p:sp>
      <p:sp>
        <p:nvSpPr>
          <p:cNvPr id="4" name="Alt Bilgi Yer Tutucusu 3">
            <a:extLst>
              <a:ext uri="{FF2B5EF4-FFF2-40B4-BE49-F238E27FC236}">
                <a16:creationId xmlns:a16="http://schemas.microsoft.com/office/drawing/2014/main" id="{D3CF1BA2-0171-4106-A0A2-E1864132073C}"/>
              </a:ext>
            </a:extLst>
          </p:cNvPr>
          <p:cNvSpPr>
            <a:spLocks noGrp="1"/>
          </p:cNvSpPr>
          <p:nvPr>
            <p:ph type="ftr" sz="quarter" idx="11"/>
          </p:nvPr>
        </p:nvSpPr>
        <p:spPr/>
        <p:txBody>
          <a:bodyPr/>
          <a:lstStyle/>
          <a:p>
            <a:pPr rtl="0"/>
            <a:r>
              <a:rPr lang="sv-SE" noProof="0"/>
              <a:t>H.Ü. PDR Ana Bilim Dalı</a:t>
            </a:r>
            <a:endParaRPr lang="tr-TR" noProof="0" dirty="0"/>
          </a:p>
        </p:txBody>
      </p:sp>
      <p:pic>
        <p:nvPicPr>
          <p:cNvPr id="5" name="Resim 4">
            <a:extLst>
              <a:ext uri="{FF2B5EF4-FFF2-40B4-BE49-F238E27FC236}">
                <a16:creationId xmlns:a16="http://schemas.microsoft.com/office/drawing/2014/main" id="{5566199A-0E0B-4016-8762-EB0F511E55F7}"/>
              </a:ext>
            </a:extLst>
          </p:cNvPr>
          <p:cNvPicPr>
            <a:picLocks noChangeAspect="1"/>
          </p:cNvPicPr>
          <p:nvPr/>
        </p:nvPicPr>
        <p:blipFill>
          <a:blip r:embed="rId2"/>
          <a:stretch>
            <a:fillRect/>
          </a:stretch>
        </p:blipFill>
        <p:spPr>
          <a:xfrm>
            <a:off x="7856831" y="2929187"/>
            <a:ext cx="2706859" cy="1688738"/>
          </a:xfrm>
          <a:prstGeom prst="rect">
            <a:avLst/>
          </a:prstGeom>
        </p:spPr>
      </p:pic>
    </p:spTree>
    <p:extLst>
      <p:ext uri="{BB962C8B-B14F-4D97-AF65-F5344CB8AC3E}">
        <p14:creationId xmlns:p14="http://schemas.microsoft.com/office/powerpoint/2010/main" val="118336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43B748C-FCDE-4380-B547-2DFB4FCEFD6E}"/>
              </a:ext>
            </a:extLst>
          </p:cNvPr>
          <p:cNvSpPr>
            <a:spLocks noGrp="1"/>
          </p:cNvSpPr>
          <p:nvPr>
            <p:ph type="title"/>
          </p:nvPr>
        </p:nvSpPr>
        <p:spPr>
          <a:xfrm>
            <a:off x="821635" y="365125"/>
            <a:ext cx="10532165" cy="1325563"/>
          </a:xfrm>
        </p:spPr>
        <p:txBody>
          <a:bodyPr>
            <a:normAutofit/>
          </a:bodyPr>
          <a:lstStyle/>
          <a:p>
            <a:pPr algn="ctr"/>
            <a:r>
              <a:rPr lang="tr-TR" sz="3200" dirty="0"/>
              <a:t>Deprem Sonrası Ücretsiz Destek Veren Kurum/Kuruluşlar</a:t>
            </a:r>
            <a:br>
              <a:rPr lang="tr-TR" sz="3200" dirty="0"/>
            </a:br>
            <a:r>
              <a:rPr lang="tr-TR" sz="3200" dirty="0">
                <a:solidFill>
                  <a:srgbClr val="FFC000"/>
                </a:solidFill>
              </a:rPr>
              <a:t>(Aranıp Teyit Alınmalı!)</a:t>
            </a:r>
            <a:endParaRPr lang="tr-TR" sz="3200" dirty="0"/>
          </a:p>
        </p:txBody>
      </p:sp>
      <p:sp>
        <p:nvSpPr>
          <p:cNvPr id="3" name="İçerik Yer Tutucusu 2">
            <a:extLst>
              <a:ext uri="{FF2B5EF4-FFF2-40B4-BE49-F238E27FC236}">
                <a16:creationId xmlns:a16="http://schemas.microsoft.com/office/drawing/2014/main" id="{6C083C32-1A69-4E75-9DB4-9E8E012C12F7}"/>
              </a:ext>
            </a:extLst>
          </p:cNvPr>
          <p:cNvSpPr>
            <a:spLocks noGrp="1"/>
          </p:cNvSpPr>
          <p:nvPr>
            <p:ph idx="1"/>
          </p:nvPr>
        </p:nvSpPr>
        <p:spPr>
          <a:xfrm>
            <a:off x="821635" y="1825625"/>
            <a:ext cx="10532165" cy="4351338"/>
          </a:xfrm>
        </p:spPr>
        <p:txBody>
          <a:bodyPr/>
          <a:lstStyle/>
          <a:p>
            <a:endParaRPr lang="tr-TR" dirty="0"/>
          </a:p>
          <a:p>
            <a:endParaRPr lang="tr-TR" sz="2400" dirty="0">
              <a:hlinkClick r:id="rId2"/>
            </a:endParaRPr>
          </a:p>
          <a:p>
            <a:r>
              <a:rPr lang="tr-TR" sz="2400" dirty="0">
                <a:latin typeface="+mj-lt"/>
                <a:hlinkClick r:id="rId2"/>
              </a:rPr>
              <a:t>https://docs.google.com/spreadsheets/u/0/d/1vdNwlPxe6E0AmuXncqkEhE3uRa6MsT--lUFd81OA-zo/htmlview?fbclid=PAAaZ1WkAjIYEgrnxy-gJ16ua8eD6Mj_0mx0p7hKzwA0QU4y92gM1oNeqtjxw</a:t>
            </a:r>
            <a:endParaRPr lang="tr-TR" sz="2400" dirty="0">
              <a:latin typeface="+mj-lt"/>
            </a:endParaRPr>
          </a:p>
          <a:p>
            <a:endParaRPr lang="tr-TR" dirty="0"/>
          </a:p>
        </p:txBody>
      </p:sp>
      <p:sp>
        <p:nvSpPr>
          <p:cNvPr id="4" name="Alt Bilgi Yer Tutucusu 3">
            <a:extLst>
              <a:ext uri="{FF2B5EF4-FFF2-40B4-BE49-F238E27FC236}">
                <a16:creationId xmlns:a16="http://schemas.microsoft.com/office/drawing/2014/main" id="{9E5888D8-CAE0-477A-873D-76C635EB5F7F}"/>
              </a:ext>
            </a:extLst>
          </p:cNvPr>
          <p:cNvSpPr>
            <a:spLocks noGrp="1"/>
          </p:cNvSpPr>
          <p:nvPr>
            <p:ph type="ftr" sz="quarter" idx="11"/>
          </p:nvPr>
        </p:nvSpPr>
        <p:spPr/>
        <p:txBody>
          <a:bodyPr/>
          <a:lstStyle/>
          <a:p>
            <a:pPr rtl="0"/>
            <a:r>
              <a:rPr lang="sv-SE" noProof="0"/>
              <a:t>H.Ü. PDR Ana Bilim Dalı</a:t>
            </a:r>
            <a:endParaRPr lang="tr-TR" noProof="0" dirty="0"/>
          </a:p>
        </p:txBody>
      </p:sp>
      <p:pic>
        <p:nvPicPr>
          <p:cNvPr id="5" name="Resim 4">
            <a:extLst>
              <a:ext uri="{FF2B5EF4-FFF2-40B4-BE49-F238E27FC236}">
                <a16:creationId xmlns:a16="http://schemas.microsoft.com/office/drawing/2014/main" id="{EF2200D9-6C0E-46E6-908F-537E63AA34BE}"/>
              </a:ext>
            </a:extLst>
          </p:cNvPr>
          <p:cNvPicPr>
            <a:picLocks noChangeAspect="1"/>
          </p:cNvPicPr>
          <p:nvPr/>
        </p:nvPicPr>
        <p:blipFill>
          <a:blip r:embed="rId3"/>
          <a:stretch>
            <a:fillRect/>
          </a:stretch>
        </p:blipFill>
        <p:spPr>
          <a:xfrm>
            <a:off x="4584923" y="4189495"/>
            <a:ext cx="3005588" cy="1987468"/>
          </a:xfrm>
          <a:prstGeom prst="rect">
            <a:avLst/>
          </a:prstGeom>
        </p:spPr>
      </p:pic>
    </p:spTree>
    <p:extLst>
      <p:ext uri="{BB962C8B-B14F-4D97-AF65-F5344CB8AC3E}">
        <p14:creationId xmlns:p14="http://schemas.microsoft.com/office/powerpoint/2010/main" val="366029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1BBC299-CE74-45B7-AC9E-6159560A9602}"/>
              </a:ext>
            </a:extLst>
          </p:cNvPr>
          <p:cNvSpPr>
            <a:spLocks noGrp="1"/>
          </p:cNvSpPr>
          <p:nvPr>
            <p:ph type="title"/>
          </p:nvPr>
        </p:nvSpPr>
        <p:spPr>
          <a:xfrm>
            <a:off x="1060174" y="365125"/>
            <a:ext cx="10293626" cy="1325563"/>
          </a:xfrm>
        </p:spPr>
        <p:txBody>
          <a:bodyPr/>
          <a:lstStyle/>
          <a:p>
            <a:pPr algn="ctr"/>
            <a:r>
              <a:rPr lang="tr-TR" dirty="0"/>
              <a:t>Kaynaklar</a:t>
            </a:r>
          </a:p>
        </p:txBody>
      </p:sp>
      <p:sp>
        <p:nvSpPr>
          <p:cNvPr id="3" name="İçerik Yer Tutucusu 2">
            <a:extLst>
              <a:ext uri="{FF2B5EF4-FFF2-40B4-BE49-F238E27FC236}">
                <a16:creationId xmlns:a16="http://schemas.microsoft.com/office/drawing/2014/main" id="{4A27EBE7-37E3-4A05-BEB0-B38621820C85}"/>
              </a:ext>
            </a:extLst>
          </p:cNvPr>
          <p:cNvSpPr>
            <a:spLocks noGrp="1"/>
          </p:cNvSpPr>
          <p:nvPr>
            <p:ph idx="1"/>
          </p:nvPr>
        </p:nvSpPr>
        <p:spPr>
          <a:xfrm>
            <a:off x="795130" y="1825625"/>
            <a:ext cx="10558670" cy="4351338"/>
          </a:xfrm>
        </p:spPr>
        <p:txBody>
          <a:bodyPr>
            <a:normAutofit fontScale="92500" lnSpcReduction="20000"/>
          </a:bodyPr>
          <a:lstStyle/>
          <a:p>
            <a:r>
              <a:rPr lang="tr-TR" sz="2000" dirty="0">
                <a:latin typeface="+mj-lt"/>
              </a:rPr>
              <a:t>Dünya Sağlık Örgütü Psikolojik İlk Yardım: Saha Çalışanları için Rehber (2014). Türk Psikolojik Danışma ve Rehberlik Derneği.</a:t>
            </a:r>
          </a:p>
          <a:p>
            <a:endParaRPr lang="tr-TR" sz="2000" dirty="0">
              <a:latin typeface="+mj-lt"/>
            </a:endParaRPr>
          </a:p>
          <a:p>
            <a:r>
              <a:rPr lang="tr-TR" sz="2000" dirty="0">
                <a:latin typeface="+mj-lt"/>
              </a:rPr>
              <a:t>Erdur Baker, Ö. </a:t>
            </a:r>
            <a:r>
              <a:rPr lang="tr-TR" sz="2000">
                <a:latin typeface="+mj-lt"/>
              </a:rPr>
              <a:t>ve </a:t>
            </a:r>
            <a:r>
              <a:rPr lang="tr-TR" sz="2000" dirty="0">
                <a:latin typeface="+mj-lt"/>
              </a:rPr>
              <a:t>Doğan, T. (Ed.) (2014). Afetler, Krizler, Travmalar ve Psikolojik Yardım. Türk PDR Derneği Yayınları.</a:t>
            </a:r>
          </a:p>
          <a:p>
            <a:endParaRPr lang="tr-TR" sz="2000" dirty="0">
              <a:latin typeface="+mj-lt"/>
            </a:endParaRPr>
          </a:p>
          <a:p>
            <a:r>
              <a:rPr lang="tr-TR" sz="2000" dirty="0">
                <a:latin typeface="+mj-lt"/>
              </a:rPr>
              <a:t>Okul Temelli Psikolojik İlk Yardım (2021). Psikolojik Danışman /Rehber Öğretmen El Kitabı. MEB, Özel Eğitim ve Rehberlik Hizmetleri Genel Müdürlüğü.</a:t>
            </a:r>
          </a:p>
          <a:p>
            <a:endParaRPr lang="tr-TR" sz="2000" dirty="0">
              <a:latin typeface="+mj-lt"/>
            </a:endParaRPr>
          </a:p>
          <a:p>
            <a:r>
              <a:rPr lang="tr-TR" sz="2000" dirty="0">
                <a:latin typeface="+mj-lt"/>
              </a:rPr>
              <a:t>Pamukkale Üniversitesi, Depremden etkilenen öğrencilerimize nasıl yaklaşmalıyız? Erişim: 19.02.2023. </a:t>
            </a:r>
            <a:r>
              <a:rPr lang="tr-TR" sz="2000" u="sng" dirty="0">
                <a:latin typeface="+mj-lt"/>
                <a:hlinkClick r:id="rId2">
                  <a:extLst>
                    <a:ext uri="{A12FA001-AC4F-418D-AE19-62706E023703}">
                      <ahyp:hlinkClr xmlns:ahyp="http://schemas.microsoft.com/office/drawing/2018/hyperlinkcolor" val="tx"/>
                    </a:ext>
                  </a:extLst>
                </a:hlinkClick>
              </a:rPr>
              <a:t>https://www.pau.edu.tr/pau/tr/duyuru/depremden-etkilenen-ogrencilerimize-nasil-yaklasmaliyiz-konulu-bilgilendirme</a:t>
            </a:r>
            <a:endParaRPr lang="tr-TR" sz="2000" u="sng" dirty="0">
              <a:latin typeface="+mj-lt"/>
            </a:endParaRPr>
          </a:p>
          <a:p>
            <a:endParaRPr lang="tr-TR" sz="2000" dirty="0">
              <a:latin typeface="+mj-lt"/>
            </a:endParaRPr>
          </a:p>
          <a:p>
            <a:r>
              <a:rPr lang="tr-TR" sz="2000" dirty="0">
                <a:latin typeface="+mj-lt"/>
              </a:rPr>
              <a:t>Travma ve Krize Müdahale Yol Haritası. https://birecikram.meb.k12.tr/meb_iys_dosyalar/63/03/974586/dosyalar/2019_05/13135752_Travma_ve_Krize_MYdahale_Yol_HaritasY.pdf</a:t>
            </a:r>
          </a:p>
          <a:p>
            <a:endParaRPr lang="tr-TR" dirty="0"/>
          </a:p>
        </p:txBody>
      </p:sp>
      <p:sp>
        <p:nvSpPr>
          <p:cNvPr id="4" name="Alt Bilgi Yer Tutucusu 3">
            <a:extLst>
              <a:ext uri="{FF2B5EF4-FFF2-40B4-BE49-F238E27FC236}">
                <a16:creationId xmlns:a16="http://schemas.microsoft.com/office/drawing/2014/main" id="{A8521BBD-6F4E-48CC-883D-8EA34F4ECC16}"/>
              </a:ext>
            </a:extLst>
          </p:cNvPr>
          <p:cNvSpPr>
            <a:spLocks noGrp="1"/>
          </p:cNvSpPr>
          <p:nvPr>
            <p:ph type="ftr" sz="quarter" idx="11"/>
          </p:nvPr>
        </p:nvSpPr>
        <p:spPr/>
        <p:txBody>
          <a:bodyPr/>
          <a:lstStyle/>
          <a:p>
            <a:pPr rtl="0"/>
            <a:r>
              <a:rPr lang="sv-SE" noProof="0"/>
              <a:t>H.Ü. PDR Ana Bilim Dalı</a:t>
            </a:r>
            <a:endParaRPr lang="tr-TR" noProof="0" dirty="0"/>
          </a:p>
        </p:txBody>
      </p:sp>
    </p:spTree>
    <p:extLst>
      <p:ext uri="{BB962C8B-B14F-4D97-AF65-F5344CB8AC3E}">
        <p14:creationId xmlns:p14="http://schemas.microsoft.com/office/powerpoint/2010/main" val="3608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EC4ABB3-85C5-432B-8016-B72540143B31}"/>
              </a:ext>
            </a:extLst>
          </p:cNvPr>
          <p:cNvSpPr>
            <a:spLocks noGrp="1"/>
          </p:cNvSpPr>
          <p:nvPr>
            <p:ph type="title"/>
          </p:nvPr>
        </p:nvSpPr>
        <p:spPr>
          <a:xfrm>
            <a:off x="1099930" y="365125"/>
            <a:ext cx="10253870" cy="1325563"/>
          </a:xfrm>
        </p:spPr>
        <p:txBody>
          <a:bodyPr/>
          <a:lstStyle/>
          <a:p>
            <a:pPr algn="ctr"/>
            <a:r>
              <a:rPr lang="tr-TR" dirty="0"/>
              <a:t>Afet Sonuçtur!</a:t>
            </a:r>
          </a:p>
        </p:txBody>
      </p:sp>
      <p:sp>
        <p:nvSpPr>
          <p:cNvPr id="3" name="İçerik Yer Tutucusu 2">
            <a:extLst>
              <a:ext uri="{FF2B5EF4-FFF2-40B4-BE49-F238E27FC236}">
                <a16:creationId xmlns:a16="http://schemas.microsoft.com/office/drawing/2014/main" id="{DF7CF821-9170-41A5-9BA7-6B505629989B}"/>
              </a:ext>
            </a:extLst>
          </p:cNvPr>
          <p:cNvSpPr>
            <a:spLocks noGrp="1"/>
          </p:cNvSpPr>
          <p:nvPr>
            <p:ph idx="1"/>
          </p:nvPr>
        </p:nvSpPr>
        <p:spPr>
          <a:xfrm>
            <a:off x="940904" y="1825625"/>
            <a:ext cx="10412896" cy="4351338"/>
          </a:xfrm>
        </p:spPr>
        <p:txBody>
          <a:bodyPr>
            <a:normAutofit/>
          </a:bodyPr>
          <a:lstStyle/>
          <a:p>
            <a:r>
              <a:rPr lang="tr-TR" i="1" dirty="0">
                <a:latin typeface="+mj-lt"/>
              </a:rPr>
              <a:t>Afet, </a:t>
            </a:r>
            <a:r>
              <a:rPr lang="tr-TR" dirty="0">
                <a:latin typeface="+mj-lt"/>
              </a:rPr>
              <a:t>doğa olaylarından trafik kazalarına kadar çok geniş bir yelpazede kullanılan bir kavram ama </a:t>
            </a:r>
            <a:r>
              <a:rPr lang="tr-TR" sz="3200" b="1" i="1" dirty="0">
                <a:solidFill>
                  <a:srgbClr val="FFC000"/>
                </a:solidFill>
                <a:latin typeface="+mj-lt"/>
              </a:rPr>
              <a:t>olayların kendisi değil, sonucudur.</a:t>
            </a:r>
          </a:p>
          <a:p>
            <a:endParaRPr lang="tr-TR" sz="3200" b="1" i="1" dirty="0">
              <a:solidFill>
                <a:srgbClr val="FFC000"/>
              </a:solidFill>
              <a:latin typeface="+mj-lt"/>
            </a:endParaRPr>
          </a:p>
          <a:p>
            <a:r>
              <a:rPr lang="tr-TR" dirty="0">
                <a:latin typeface="+mj-lt"/>
              </a:rPr>
              <a:t>Örneğin deprem bir </a:t>
            </a:r>
            <a:r>
              <a:rPr lang="tr-TR" b="1" i="1" dirty="0">
                <a:solidFill>
                  <a:srgbClr val="00B050"/>
                </a:solidFill>
                <a:latin typeface="+mj-lt"/>
              </a:rPr>
              <a:t>doğa olayıdır </a:t>
            </a:r>
            <a:r>
              <a:rPr lang="tr-TR" dirty="0">
                <a:latin typeface="+mj-lt"/>
              </a:rPr>
              <a:t>ancak </a:t>
            </a:r>
            <a:r>
              <a:rPr lang="tr-TR" b="1" i="1" dirty="0">
                <a:solidFill>
                  <a:srgbClr val="00B050"/>
                </a:solidFill>
                <a:latin typeface="+mj-lt"/>
              </a:rPr>
              <a:t>afet</a:t>
            </a:r>
            <a:r>
              <a:rPr lang="tr-TR" dirty="0">
                <a:latin typeface="+mj-lt"/>
              </a:rPr>
              <a:t> depremin yarattığı büyük bir topluluğu etkileyen sonuçlardır. </a:t>
            </a:r>
          </a:p>
          <a:p>
            <a:endParaRPr lang="tr-TR" sz="2400" dirty="0">
              <a:latin typeface="+mj-lt"/>
            </a:endParaRPr>
          </a:p>
          <a:p>
            <a:pPr algn="ctr"/>
            <a:r>
              <a:rPr lang="tr-TR" sz="2600" b="1" dirty="0">
                <a:solidFill>
                  <a:srgbClr val="7030A0"/>
                </a:solidFill>
                <a:latin typeface="+mj-lt"/>
              </a:rPr>
              <a:t>DOĞA OLAYLARI (BÜYÜK) BİR AFETE DÖNÜŞMEYEBİLİR!</a:t>
            </a:r>
          </a:p>
        </p:txBody>
      </p:sp>
      <p:sp>
        <p:nvSpPr>
          <p:cNvPr id="4" name="Alt Bilgi Yer Tutucusu 3">
            <a:extLst>
              <a:ext uri="{FF2B5EF4-FFF2-40B4-BE49-F238E27FC236}">
                <a16:creationId xmlns:a16="http://schemas.microsoft.com/office/drawing/2014/main" id="{F5C051AF-C9CD-4EC2-AF0F-EE6544F270AD}"/>
              </a:ext>
            </a:extLst>
          </p:cNvPr>
          <p:cNvSpPr>
            <a:spLocks noGrp="1"/>
          </p:cNvSpPr>
          <p:nvPr>
            <p:ph type="ftr" sz="quarter" idx="11"/>
          </p:nvPr>
        </p:nvSpPr>
        <p:spPr/>
        <p:txBody>
          <a:bodyPr/>
          <a:lstStyle/>
          <a:p>
            <a:pPr rtl="0"/>
            <a:r>
              <a:rPr lang="sv-SE" noProof="0"/>
              <a:t>H.Ü. PDR Ana Bilim Dalı</a:t>
            </a:r>
            <a:endParaRPr lang="tr-TR" noProof="0" dirty="0"/>
          </a:p>
        </p:txBody>
      </p:sp>
    </p:spTree>
    <p:extLst>
      <p:ext uri="{BB962C8B-B14F-4D97-AF65-F5344CB8AC3E}">
        <p14:creationId xmlns:p14="http://schemas.microsoft.com/office/powerpoint/2010/main" val="9224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016038C-9EC9-4FA5-B490-09328C2FFC79}"/>
              </a:ext>
            </a:extLst>
          </p:cNvPr>
          <p:cNvSpPr>
            <a:spLocks noGrp="1"/>
          </p:cNvSpPr>
          <p:nvPr>
            <p:ph idx="1"/>
          </p:nvPr>
        </p:nvSpPr>
        <p:spPr>
          <a:xfrm>
            <a:off x="1113183" y="1825625"/>
            <a:ext cx="10240617" cy="3978827"/>
          </a:xfrm>
        </p:spPr>
        <p:txBody>
          <a:bodyPr>
            <a:normAutofit/>
          </a:bodyPr>
          <a:lstStyle/>
          <a:p>
            <a:pPr algn="ctr"/>
            <a:endParaRPr lang="tr-TR" sz="4800" dirty="0">
              <a:solidFill>
                <a:srgbClr val="00B050"/>
              </a:solidFill>
              <a:latin typeface="Gabriola" panose="04040605051002020D02" pitchFamily="82" charset="0"/>
            </a:endParaRPr>
          </a:p>
          <a:p>
            <a:pPr marL="0" indent="0" algn="ctr">
              <a:buNone/>
            </a:pPr>
            <a:r>
              <a:rPr lang="tr-TR" sz="5400" b="1" dirty="0">
                <a:solidFill>
                  <a:srgbClr val="00B050"/>
                </a:solidFill>
                <a:latin typeface="Gabriola" panose="04040605051002020D02" pitchFamily="82" charset="0"/>
              </a:rPr>
              <a:t>Katılımınız için teşekkürler!</a:t>
            </a:r>
          </a:p>
          <a:p>
            <a:pPr marL="0" indent="0" algn="ctr">
              <a:buNone/>
            </a:pPr>
            <a:endParaRPr lang="tr-TR" sz="4800" dirty="0">
              <a:solidFill>
                <a:srgbClr val="00B050"/>
              </a:solidFill>
              <a:latin typeface="Gabriola" panose="04040605051002020D02" pitchFamily="82" charset="0"/>
            </a:endParaRPr>
          </a:p>
          <a:p>
            <a:pPr marL="0" indent="0" algn="ctr">
              <a:buNone/>
            </a:pPr>
            <a:r>
              <a:rPr lang="tr-TR" sz="2000" b="1" dirty="0">
                <a:solidFill>
                  <a:srgbClr val="FFC000"/>
                </a:solidFill>
                <a:latin typeface="Mongolian Baiti" panose="03000500000000000000" pitchFamily="66" charset="0"/>
                <a:cs typeface="Mongolian Baiti" panose="03000500000000000000" pitchFamily="66" charset="0"/>
              </a:rPr>
              <a:t>H.Ü. PDR Ana Bilim Dalı</a:t>
            </a:r>
          </a:p>
        </p:txBody>
      </p:sp>
      <p:sp>
        <p:nvSpPr>
          <p:cNvPr id="4" name="Alt Bilgi Yer Tutucusu 3">
            <a:extLst>
              <a:ext uri="{FF2B5EF4-FFF2-40B4-BE49-F238E27FC236}">
                <a16:creationId xmlns:a16="http://schemas.microsoft.com/office/drawing/2014/main" id="{141BA518-3E31-44C0-AF48-B73307851B93}"/>
              </a:ext>
            </a:extLst>
          </p:cNvPr>
          <p:cNvSpPr>
            <a:spLocks noGrp="1"/>
          </p:cNvSpPr>
          <p:nvPr>
            <p:ph type="ftr" sz="quarter" idx="11"/>
          </p:nvPr>
        </p:nvSpPr>
        <p:spPr/>
        <p:txBody>
          <a:bodyPr/>
          <a:lstStyle/>
          <a:p>
            <a:pPr rtl="0"/>
            <a:r>
              <a:rPr lang="sv-SE" noProof="0" dirty="0"/>
              <a:t>H.Ü. PDR Ana Bilim Dalı</a:t>
            </a:r>
            <a:endParaRPr lang="tr-TR" noProof="0" dirty="0"/>
          </a:p>
        </p:txBody>
      </p:sp>
      <p:pic>
        <p:nvPicPr>
          <p:cNvPr id="5" name="Picture 2" descr="Dosya:Hacettepe Üniversitesi Logosu.svg - Vikipedi">
            <a:extLst>
              <a:ext uri="{FF2B5EF4-FFF2-40B4-BE49-F238E27FC236}">
                <a16:creationId xmlns:a16="http://schemas.microsoft.com/office/drawing/2014/main" id="{891A2AB4-265D-4565-AE19-A8BCE1E2F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742" y="483789"/>
            <a:ext cx="789497" cy="1162449"/>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A074A25B-7461-4F51-B692-80152AAAA5FC}"/>
              </a:ext>
            </a:extLst>
          </p:cNvPr>
          <p:cNvPicPr>
            <a:picLocks noChangeAspect="1"/>
          </p:cNvPicPr>
          <p:nvPr/>
        </p:nvPicPr>
        <p:blipFill>
          <a:blip r:embed="rId3"/>
          <a:stretch>
            <a:fillRect/>
          </a:stretch>
        </p:blipFill>
        <p:spPr>
          <a:xfrm>
            <a:off x="10052119" y="2362107"/>
            <a:ext cx="2139881" cy="2133785"/>
          </a:xfrm>
          <a:prstGeom prst="rect">
            <a:avLst/>
          </a:prstGeom>
        </p:spPr>
      </p:pic>
      <p:pic>
        <p:nvPicPr>
          <p:cNvPr id="6" name="Resim 5">
            <a:extLst>
              <a:ext uri="{FF2B5EF4-FFF2-40B4-BE49-F238E27FC236}">
                <a16:creationId xmlns:a16="http://schemas.microsoft.com/office/drawing/2014/main" id="{C419B46A-A1A9-4D54-BFED-F7FAECBD1575}"/>
              </a:ext>
            </a:extLst>
          </p:cNvPr>
          <p:cNvPicPr>
            <a:picLocks noChangeAspect="1"/>
          </p:cNvPicPr>
          <p:nvPr/>
        </p:nvPicPr>
        <p:blipFill>
          <a:blip r:embed="rId3"/>
          <a:stretch>
            <a:fillRect/>
          </a:stretch>
        </p:blipFill>
        <p:spPr>
          <a:xfrm>
            <a:off x="0" y="2362106"/>
            <a:ext cx="2139881" cy="2133785"/>
          </a:xfrm>
          <a:prstGeom prst="rect">
            <a:avLst/>
          </a:prstGeom>
        </p:spPr>
      </p:pic>
    </p:spTree>
    <p:extLst>
      <p:ext uri="{BB962C8B-B14F-4D97-AF65-F5344CB8AC3E}">
        <p14:creationId xmlns:p14="http://schemas.microsoft.com/office/powerpoint/2010/main" val="426073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EC4ABB3-85C5-432B-8016-B72540143B31}"/>
              </a:ext>
            </a:extLst>
          </p:cNvPr>
          <p:cNvSpPr>
            <a:spLocks noGrp="1"/>
          </p:cNvSpPr>
          <p:nvPr>
            <p:ph type="title"/>
          </p:nvPr>
        </p:nvSpPr>
        <p:spPr>
          <a:xfrm>
            <a:off x="609599" y="18255"/>
            <a:ext cx="10253870" cy="1325563"/>
          </a:xfrm>
        </p:spPr>
        <p:txBody>
          <a:bodyPr/>
          <a:lstStyle/>
          <a:p>
            <a:pPr algn="ctr"/>
            <a:r>
              <a:rPr lang="tr-TR" dirty="0"/>
              <a:t>Travma</a:t>
            </a:r>
          </a:p>
        </p:txBody>
      </p:sp>
      <p:sp>
        <p:nvSpPr>
          <p:cNvPr id="3" name="İçerik Yer Tutucusu 2">
            <a:extLst>
              <a:ext uri="{FF2B5EF4-FFF2-40B4-BE49-F238E27FC236}">
                <a16:creationId xmlns:a16="http://schemas.microsoft.com/office/drawing/2014/main" id="{DF7CF821-9170-41A5-9BA7-6B505629989B}"/>
              </a:ext>
            </a:extLst>
          </p:cNvPr>
          <p:cNvSpPr>
            <a:spLocks noGrp="1"/>
          </p:cNvSpPr>
          <p:nvPr>
            <p:ph idx="1"/>
          </p:nvPr>
        </p:nvSpPr>
        <p:spPr>
          <a:xfrm>
            <a:off x="813352" y="1343818"/>
            <a:ext cx="10253870" cy="3373956"/>
          </a:xfrm>
        </p:spPr>
        <p:txBody>
          <a:bodyPr>
            <a:normAutofit lnSpcReduction="10000"/>
          </a:bodyPr>
          <a:lstStyle/>
          <a:p>
            <a:r>
              <a:rPr lang="tr-TR" b="1" i="1" dirty="0">
                <a:solidFill>
                  <a:srgbClr val="FFC000"/>
                </a:solidFill>
                <a:latin typeface="+mj-lt"/>
              </a:rPr>
              <a:t>Travma, </a:t>
            </a:r>
            <a:r>
              <a:rPr lang="tr-TR" dirty="0">
                <a:latin typeface="+mj-lt"/>
              </a:rPr>
              <a:t>günlük-sıradan stres kaynaklarının dışında gelişen, beklenmedik, olasılığı ve kontrol edilebilirliği düşük durumlardır.</a:t>
            </a:r>
          </a:p>
          <a:p>
            <a:endParaRPr lang="tr-TR" dirty="0">
              <a:latin typeface="+mj-lt"/>
            </a:endParaRPr>
          </a:p>
          <a:p>
            <a:r>
              <a:rPr lang="tr-TR" b="1" dirty="0">
                <a:solidFill>
                  <a:srgbClr val="FFC000"/>
                </a:solidFill>
                <a:latin typeface="+mj-lt"/>
              </a:rPr>
              <a:t>Deprem ya da sel gibi doğal afetler, savaşlar, cinsel veya fiziksel saldırıya uğrama, trafik kazası, ölüm tehdidine maruz kalma, yakınlarının ölüm tehdidine veya şiddete maruz kaldığına şahit olma </a:t>
            </a:r>
            <a:r>
              <a:rPr lang="tr-TR" b="1" dirty="0" err="1">
                <a:solidFill>
                  <a:srgbClr val="FFC000"/>
                </a:solidFill>
                <a:latin typeface="+mj-lt"/>
              </a:rPr>
              <a:t>vb</a:t>
            </a:r>
            <a:r>
              <a:rPr lang="tr-TR" b="1" dirty="0">
                <a:solidFill>
                  <a:srgbClr val="FFC000"/>
                </a:solidFill>
                <a:latin typeface="+mj-lt"/>
              </a:rPr>
              <a:t>…</a:t>
            </a:r>
          </a:p>
          <a:p>
            <a:endParaRPr lang="tr-TR" sz="2400" dirty="0"/>
          </a:p>
          <a:p>
            <a:endParaRPr lang="tr-TR" sz="2400" dirty="0"/>
          </a:p>
        </p:txBody>
      </p:sp>
      <p:sp>
        <p:nvSpPr>
          <p:cNvPr id="4" name="Alt Bilgi Yer Tutucusu 3">
            <a:extLst>
              <a:ext uri="{FF2B5EF4-FFF2-40B4-BE49-F238E27FC236}">
                <a16:creationId xmlns:a16="http://schemas.microsoft.com/office/drawing/2014/main" id="{F5C051AF-C9CD-4EC2-AF0F-EE6544F270AD}"/>
              </a:ext>
            </a:extLst>
          </p:cNvPr>
          <p:cNvSpPr>
            <a:spLocks noGrp="1"/>
          </p:cNvSpPr>
          <p:nvPr>
            <p:ph type="ftr" sz="quarter" idx="11"/>
          </p:nvPr>
        </p:nvSpPr>
        <p:spPr/>
        <p:txBody>
          <a:bodyPr/>
          <a:lstStyle/>
          <a:p>
            <a:pPr rtl="0"/>
            <a:r>
              <a:rPr lang="sv-SE" noProof="0"/>
              <a:t>H.Ü. PDR Ana Bilim Dalı</a:t>
            </a:r>
            <a:endParaRPr lang="tr-TR" noProof="0" dirty="0"/>
          </a:p>
        </p:txBody>
      </p:sp>
      <p:pic>
        <p:nvPicPr>
          <p:cNvPr id="5" name="Resim 4">
            <a:extLst>
              <a:ext uri="{FF2B5EF4-FFF2-40B4-BE49-F238E27FC236}">
                <a16:creationId xmlns:a16="http://schemas.microsoft.com/office/drawing/2014/main" id="{D1EB8528-DCE6-433B-B7B7-A6C93630B32F}"/>
              </a:ext>
            </a:extLst>
          </p:cNvPr>
          <p:cNvPicPr>
            <a:picLocks noChangeAspect="1"/>
          </p:cNvPicPr>
          <p:nvPr/>
        </p:nvPicPr>
        <p:blipFill>
          <a:blip r:embed="rId2"/>
          <a:stretch>
            <a:fillRect/>
          </a:stretch>
        </p:blipFill>
        <p:spPr>
          <a:xfrm>
            <a:off x="4363278" y="4571690"/>
            <a:ext cx="2940215" cy="2294559"/>
          </a:xfrm>
          <a:prstGeom prst="rect">
            <a:avLst/>
          </a:prstGeom>
        </p:spPr>
      </p:pic>
    </p:spTree>
    <p:extLst>
      <p:ext uri="{BB962C8B-B14F-4D97-AF65-F5344CB8AC3E}">
        <p14:creationId xmlns:p14="http://schemas.microsoft.com/office/powerpoint/2010/main" val="29479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30906F9-C6B8-4E60-BB19-B836F9DFEE55}"/>
              </a:ext>
            </a:extLst>
          </p:cNvPr>
          <p:cNvSpPr>
            <a:spLocks noGrp="1"/>
          </p:cNvSpPr>
          <p:nvPr>
            <p:ph type="title"/>
          </p:nvPr>
        </p:nvSpPr>
        <p:spPr>
          <a:xfrm>
            <a:off x="1033670" y="365125"/>
            <a:ext cx="10320130" cy="1325563"/>
          </a:xfrm>
        </p:spPr>
        <p:txBody>
          <a:bodyPr/>
          <a:lstStyle/>
          <a:p>
            <a:pPr algn="ctr"/>
            <a:r>
              <a:rPr lang="tr-TR" dirty="0" err="1"/>
              <a:t>Travmatik</a:t>
            </a:r>
            <a:r>
              <a:rPr lang="tr-TR" dirty="0"/>
              <a:t> Olayların Etkileri</a:t>
            </a:r>
          </a:p>
        </p:txBody>
      </p:sp>
      <p:sp>
        <p:nvSpPr>
          <p:cNvPr id="3" name="İçerik Yer Tutucusu 2">
            <a:extLst>
              <a:ext uri="{FF2B5EF4-FFF2-40B4-BE49-F238E27FC236}">
                <a16:creationId xmlns:a16="http://schemas.microsoft.com/office/drawing/2014/main" id="{9E9DE67E-6864-4CB1-9782-5BB09BC4590F}"/>
              </a:ext>
            </a:extLst>
          </p:cNvPr>
          <p:cNvSpPr>
            <a:spLocks noGrp="1"/>
          </p:cNvSpPr>
          <p:nvPr>
            <p:ph idx="1"/>
          </p:nvPr>
        </p:nvSpPr>
        <p:spPr>
          <a:xfrm>
            <a:off x="935935" y="1847850"/>
            <a:ext cx="10320130" cy="4351338"/>
          </a:xfrm>
        </p:spPr>
        <p:txBody>
          <a:bodyPr/>
          <a:lstStyle/>
          <a:p>
            <a:endParaRPr lang="tr-TR" dirty="0">
              <a:latin typeface="+mj-lt"/>
            </a:endParaRPr>
          </a:p>
          <a:p>
            <a:r>
              <a:rPr lang="tr-TR" dirty="0">
                <a:latin typeface="+mj-lt"/>
              </a:rPr>
              <a:t>Kendini değerli ve güvende hissedememe</a:t>
            </a:r>
          </a:p>
          <a:p>
            <a:r>
              <a:rPr lang="tr-TR" dirty="0">
                <a:latin typeface="+mj-lt"/>
              </a:rPr>
              <a:t>Dünyayı ve yaşamı anlamlı bulmama</a:t>
            </a:r>
          </a:p>
          <a:p>
            <a:r>
              <a:rPr lang="tr-TR" dirty="0">
                <a:latin typeface="+mj-lt"/>
              </a:rPr>
              <a:t>Öngörülebilirlik hissi ve kontrol duygusunda düşüş</a:t>
            </a:r>
          </a:p>
          <a:p>
            <a:r>
              <a:rPr lang="tr-TR" dirty="0">
                <a:latin typeface="+mj-lt"/>
              </a:rPr>
              <a:t>İnsanları iyi ve yardımsever varlıklar olarak görememe </a:t>
            </a:r>
            <a:r>
              <a:rPr lang="tr-TR" b="1" dirty="0">
                <a:solidFill>
                  <a:srgbClr val="FFC000"/>
                </a:solidFill>
                <a:latin typeface="+mj-lt"/>
              </a:rPr>
              <a:t>(Özellikle insandan kaynaklı travmalar sonucu…)</a:t>
            </a:r>
          </a:p>
        </p:txBody>
      </p:sp>
      <p:sp>
        <p:nvSpPr>
          <p:cNvPr id="4" name="Alt Bilgi Yer Tutucusu 3">
            <a:extLst>
              <a:ext uri="{FF2B5EF4-FFF2-40B4-BE49-F238E27FC236}">
                <a16:creationId xmlns:a16="http://schemas.microsoft.com/office/drawing/2014/main" id="{28E32255-5CC7-4E66-916B-E1DA32661B24}"/>
              </a:ext>
            </a:extLst>
          </p:cNvPr>
          <p:cNvSpPr>
            <a:spLocks noGrp="1"/>
          </p:cNvSpPr>
          <p:nvPr>
            <p:ph type="ftr" sz="quarter" idx="11"/>
          </p:nvPr>
        </p:nvSpPr>
        <p:spPr/>
        <p:txBody>
          <a:bodyPr/>
          <a:lstStyle/>
          <a:p>
            <a:pPr rtl="0"/>
            <a:r>
              <a:rPr lang="sv-SE" noProof="0"/>
              <a:t>H.Ü. PDR Ana Bilim Dalı</a:t>
            </a:r>
            <a:endParaRPr lang="tr-TR" noProof="0" dirty="0"/>
          </a:p>
        </p:txBody>
      </p:sp>
    </p:spTree>
    <p:extLst>
      <p:ext uri="{BB962C8B-B14F-4D97-AF65-F5344CB8AC3E}">
        <p14:creationId xmlns:p14="http://schemas.microsoft.com/office/powerpoint/2010/main" val="176505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A2360A7-6B69-481F-AA31-00DB6212DBEE}"/>
              </a:ext>
            </a:extLst>
          </p:cNvPr>
          <p:cNvSpPr>
            <a:spLocks noGrp="1"/>
          </p:cNvSpPr>
          <p:nvPr>
            <p:ph type="title"/>
          </p:nvPr>
        </p:nvSpPr>
        <p:spPr>
          <a:xfrm>
            <a:off x="954157" y="365125"/>
            <a:ext cx="10399643" cy="1325563"/>
          </a:xfrm>
        </p:spPr>
        <p:txBody>
          <a:bodyPr>
            <a:normAutofit/>
          </a:bodyPr>
          <a:lstStyle/>
          <a:p>
            <a:pPr algn="ctr"/>
            <a:r>
              <a:rPr lang="tr-TR" sz="3200" dirty="0"/>
              <a:t>Afetten Etkilenme Derecesine Göre Sınıflarımızda Bulunabilecek Öğrenciler</a:t>
            </a:r>
          </a:p>
        </p:txBody>
      </p:sp>
      <p:sp>
        <p:nvSpPr>
          <p:cNvPr id="3" name="İçerik Yer Tutucusu 2">
            <a:extLst>
              <a:ext uri="{FF2B5EF4-FFF2-40B4-BE49-F238E27FC236}">
                <a16:creationId xmlns:a16="http://schemas.microsoft.com/office/drawing/2014/main" id="{ED57CD29-704B-4CFE-BF6B-0497BC4664C3}"/>
              </a:ext>
            </a:extLst>
          </p:cNvPr>
          <p:cNvSpPr>
            <a:spLocks noGrp="1"/>
          </p:cNvSpPr>
          <p:nvPr>
            <p:ph idx="1"/>
          </p:nvPr>
        </p:nvSpPr>
        <p:spPr>
          <a:xfrm>
            <a:off x="954157" y="1825625"/>
            <a:ext cx="10399643" cy="4351338"/>
          </a:xfrm>
        </p:spPr>
        <p:txBody>
          <a:bodyPr/>
          <a:lstStyle/>
          <a:p>
            <a:pPr marL="0" indent="0">
              <a:buNone/>
            </a:pPr>
            <a:r>
              <a:rPr lang="tr-TR" sz="2400" b="1" i="1" dirty="0">
                <a:solidFill>
                  <a:srgbClr val="FFC000"/>
                </a:solidFill>
                <a:latin typeface="+mj-lt"/>
              </a:rPr>
              <a:t>1) Birinci grup afetzedeler: </a:t>
            </a:r>
            <a:r>
              <a:rPr lang="tr-TR" sz="2400" dirty="0">
                <a:latin typeface="+mj-lt"/>
              </a:rPr>
              <a:t>Afeti doğrudan yaşayanlar,</a:t>
            </a:r>
          </a:p>
          <a:p>
            <a:endParaRPr lang="tr-TR" sz="2400" i="1" dirty="0">
              <a:latin typeface="+mj-lt"/>
            </a:endParaRPr>
          </a:p>
          <a:p>
            <a:pPr marL="0" indent="0">
              <a:buNone/>
            </a:pPr>
            <a:r>
              <a:rPr lang="tr-TR" sz="2400" b="1" i="1" dirty="0">
                <a:solidFill>
                  <a:srgbClr val="FFC000"/>
                </a:solidFill>
                <a:latin typeface="+mj-lt"/>
              </a:rPr>
              <a:t>2) İkinci grup afetzedeler: </a:t>
            </a:r>
            <a:r>
              <a:rPr lang="tr-TR" sz="2400" dirty="0">
                <a:latin typeface="+mj-lt"/>
              </a:rPr>
              <a:t>Kendileri doğrudan afete maruz kalmamış ama aile bireyleri, akrabaları veya yakınları afetten birebir etkilenmiş olanlar,</a:t>
            </a:r>
          </a:p>
          <a:p>
            <a:endParaRPr lang="tr-TR" sz="2400" i="1" dirty="0">
              <a:latin typeface="+mj-lt"/>
            </a:endParaRPr>
          </a:p>
          <a:p>
            <a:pPr marL="0" indent="0">
              <a:buNone/>
            </a:pPr>
            <a:r>
              <a:rPr lang="tr-TR" sz="2400" b="1" i="1" dirty="0">
                <a:solidFill>
                  <a:srgbClr val="FFC000"/>
                </a:solidFill>
                <a:latin typeface="+mj-lt"/>
              </a:rPr>
              <a:t>3) Üçüncü grup afetzedeler: </a:t>
            </a:r>
            <a:r>
              <a:rPr lang="tr-TR" sz="2400" dirty="0">
                <a:latin typeface="+mj-lt"/>
              </a:rPr>
              <a:t>Afetzedelere yardım etmek üzere olay yerinde bulunmuş/bulunmakta olanlar,</a:t>
            </a:r>
          </a:p>
          <a:p>
            <a:endParaRPr lang="tr-TR" sz="2400" i="1" dirty="0">
              <a:latin typeface="+mj-lt"/>
            </a:endParaRPr>
          </a:p>
          <a:p>
            <a:pPr marL="0" indent="0">
              <a:buNone/>
            </a:pPr>
            <a:r>
              <a:rPr lang="tr-TR" sz="2400" b="1" i="1" dirty="0">
                <a:solidFill>
                  <a:srgbClr val="FFC000"/>
                </a:solidFill>
                <a:latin typeface="+mj-lt"/>
              </a:rPr>
              <a:t>4) Dördüncü grup afetzedeler: </a:t>
            </a:r>
            <a:r>
              <a:rPr lang="tr-TR" sz="2400" dirty="0">
                <a:latin typeface="+mj-lt"/>
              </a:rPr>
              <a:t>Yukarıdaki üç grupta da olmayan ancak medyadan takip vb. nedenlerle olaya tanık olanlar…</a:t>
            </a:r>
            <a:endParaRPr lang="tr-TR" sz="2400" i="1" dirty="0">
              <a:latin typeface="+mj-lt"/>
            </a:endParaRPr>
          </a:p>
          <a:p>
            <a:endParaRPr lang="tr-TR" dirty="0"/>
          </a:p>
        </p:txBody>
      </p:sp>
      <p:sp>
        <p:nvSpPr>
          <p:cNvPr id="4" name="Alt Bilgi Yer Tutucusu 3">
            <a:extLst>
              <a:ext uri="{FF2B5EF4-FFF2-40B4-BE49-F238E27FC236}">
                <a16:creationId xmlns:a16="http://schemas.microsoft.com/office/drawing/2014/main" id="{BB344671-AF55-4F1E-9E4F-4E19F3C33CF6}"/>
              </a:ext>
            </a:extLst>
          </p:cNvPr>
          <p:cNvSpPr>
            <a:spLocks noGrp="1"/>
          </p:cNvSpPr>
          <p:nvPr>
            <p:ph type="ftr" sz="quarter" idx="11"/>
          </p:nvPr>
        </p:nvSpPr>
        <p:spPr/>
        <p:txBody>
          <a:bodyPr/>
          <a:lstStyle/>
          <a:p>
            <a:pPr rtl="0"/>
            <a:r>
              <a:rPr lang="sv-SE" noProof="0"/>
              <a:t>H.Ü. PDR Ana Bilim Dalı</a:t>
            </a:r>
            <a:endParaRPr lang="tr-TR" noProof="0" dirty="0"/>
          </a:p>
        </p:txBody>
      </p:sp>
    </p:spTree>
    <p:extLst>
      <p:ext uri="{BB962C8B-B14F-4D97-AF65-F5344CB8AC3E}">
        <p14:creationId xmlns:p14="http://schemas.microsoft.com/office/powerpoint/2010/main" val="50678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F38CA9E-FFF7-4C12-B714-9560494F90E7}"/>
              </a:ext>
            </a:extLst>
          </p:cNvPr>
          <p:cNvSpPr>
            <a:spLocks noGrp="1"/>
          </p:cNvSpPr>
          <p:nvPr>
            <p:ph type="title"/>
          </p:nvPr>
        </p:nvSpPr>
        <p:spPr>
          <a:xfrm>
            <a:off x="874643" y="365125"/>
            <a:ext cx="10479157" cy="1325563"/>
          </a:xfrm>
        </p:spPr>
        <p:txBody>
          <a:bodyPr>
            <a:normAutofit/>
          </a:bodyPr>
          <a:lstStyle/>
          <a:p>
            <a:pPr algn="ctr"/>
            <a:r>
              <a:rPr lang="tr-TR" sz="3200" b="1" dirty="0"/>
              <a:t>Travma Sonrası Stres Tepkileri</a:t>
            </a:r>
          </a:p>
        </p:txBody>
      </p:sp>
      <p:sp>
        <p:nvSpPr>
          <p:cNvPr id="4" name="İçerik Yer Tutucusu 2">
            <a:extLst>
              <a:ext uri="{FF2B5EF4-FFF2-40B4-BE49-F238E27FC236}">
                <a16:creationId xmlns:a16="http://schemas.microsoft.com/office/drawing/2014/main" id="{94907D99-A60E-42A8-86DE-66DB3898C308}"/>
              </a:ext>
            </a:extLst>
          </p:cNvPr>
          <p:cNvSpPr txBox="1">
            <a:spLocks/>
          </p:cNvSpPr>
          <p:nvPr/>
        </p:nvSpPr>
        <p:spPr>
          <a:xfrm>
            <a:off x="2209558" y="1855305"/>
            <a:ext cx="6811618" cy="384313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sz="2600" b="1" dirty="0">
                <a:latin typeface="+mj-lt"/>
              </a:rPr>
              <a:t>DUYGUSAL TEPKİLER</a:t>
            </a:r>
          </a:p>
          <a:p>
            <a:pPr marL="0" indent="0" algn="ctr">
              <a:buFont typeface="Arial" panose="020B0604020202020204" pitchFamily="34" charset="0"/>
              <a:buNone/>
            </a:pPr>
            <a:endParaRPr lang="tr-TR" sz="2600" b="1" dirty="0">
              <a:latin typeface="+mj-lt"/>
            </a:endParaRPr>
          </a:p>
          <a:p>
            <a:r>
              <a:rPr lang="tr-TR" sz="2000" dirty="0">
                <a:latin typeface="+mj-lt"/>
              </a:rPr>
              <a:t>Şok</a:t>
            </a:r>
          </a:p>
          <a:p>
            <a:r>
              <a:rPr lang="tr-TR" sz="2000" dirty="0">
                <a:latin typeface="+mj-lt"/>
              </a:rPr>
              <a:t>Kendisinin ve başkalarının güvenliği konusunda endişelenme </a:t>
            </a:r>
          </a:p>
          <a:p>
            <a:r>
              <a:rPr lang="tr-TR" sz="2000" dirty="0">
                <a:latin typeface="+mj-lt"/>
              </a:rPr>
              <a:t>Öfke </a:t>
            </a:r>
          </a:p>
          <a:p>
            <a:r>
              <a:rPr lang="tr-TR" sz="2000" dirty="0">
                <a:latin typeface="+mj-lt"/>
              </a:rPr>
              <a:t>Huzursuzluk </a:t>
            </a:r>
          </a:p>
          <a:p>
            <a:r>
              <a:rPr lang="tr-TR" sz="2000" dirty="0">
                <a:latin typeface="+mj-lt"/>
              </a:rPr>
              <a:t>Üzüntü, depresyon </a:t>
            </a:r>
          </a:p>
          <a:p>
            <a:r>
              <a:rPr lang="tr-TR" sz="2000" dirty="0">
                <a:latin typeface="+mj-lt"/>
              </a:rPr>
              <a:t>Rahatsız edici rüyalar </a:t>
            </a:r>
          </a:p>
          <a:p>
            <a:r>
              <a:rPr lang="tr-TR" sz="2000" dirty="0">
                <a:latin typeface="+mj-lt"/>
              </a:rPr>
              <a:t>Suçluluk</a:t>
            </a:r>
          </a:p>
          <a:p>
            <a:r>
              <a:rPr lang="tr-TR" sz="2000" dirty="0">
                <a:latin typeface="+mj-lt"/>
              </a:rPr>
              <a:t>Çaresizlik </a:t>
            </a:r>
          </a:p>
          <a:p>
            <a:r>
              <a:rPr lang="tr-TR" sz="2000" dirty="0">
                <a:latin typeface="+mj-lt"/>
              </a:rPr>
              <a:t>Umutsuzluk </a:t>
            </a:r>
          </a:p>
          <a:p>
            <a:r>
              <a:rPr lang="tr-TR" sz="2000" dirty="0">
                <a:latin typeface="+mj-lt"/>
              </a:rPr>
              <a:t>İzole olmuş, kaybolmuş, tükenmiş hissetme </a:t>
            </a:r>
          </a:p>
        </p:txBody>
      </p:sp>
      <p:sp>
        <p:nvSpPr>
          <p:cNvPr id="9" name="Metin kutusu 8">
            <a:extLst>
              <a:ext uri="{FF2B5EF4-FFF2-40B4-BE49-F238E27FC236}">
                <a16:creationId xmlns:a16="http://schemas.microsoft.com/office/drawing/2014/main" id="{7C2B0A3F-3301-46E3-8E5D-A13E198F78E7}"/>
              </a:ext>
            </a:extLst>
          </p:cNvPr>
          <p:cNvSpPr txBox="1"/>
          <p:nvPr/>
        </p:nvSpPr>
        <p:spPr>
          <a:xfrm rot="10800000" flipV="1">
            <a:off x="2832410" y="5985043"/>
            <a:ext cx="7053711" cy="369332"/>
          </a:xfrm>
          <a:prstGeom prst="rect">
            <a:avLst/>
          </a:prstGeom>
          <a:noFill/>
        </p:spPr>
        <p:txBody>
          <a:bodyPr wrap="square">
            <a:spAutoFit/>
          </a:bodyPr>
          <a:lstStyle/>
          <a:p>
            <a:pPr algn="ctr" defTabSz="457200"/>
            <a:r>
              <a:rPr lang="tr-TR" b="1" dirty="0">
                <a:solidFill>
                  <a:prstClr val="black"/>
                </a:solidFill>
                <a:latin typeface="+mj-lt"/>
              </a:rPr>
              <a:t>Bu tepkiler, anormal bir duruma verilen NORMAL tepkilerdir. </a:t>
            </a:r>
            <a:endParaRPr lang="tr-TR" dirty="0">
              <a:solidFill>
                <a:prstClr val="black"/>
              </a:solidFill>
              <a:latin typeface="+mj-lt"/>
            </a:endParaRPr>
          </a:p>
        </p:txBody>
      </p:sp>
      <p:sp>
        <p:nvSpPr>
          <p:cNvPr id="3" name="Alt Bilgi Yer Tutucusu 2">
            <a:extLst>
              <a:ext uri="{FF2B5EF4-FFF2-40B4-BE49-F238E27FC236}">
                <a16:creationId xmlns:a16="http://schemas.microsoft.com/office/drawing/2014/main" id="{49867227-83C0-4F97-B6D0-C8D667D29942}"/>
              </a:ext>
            </a:extLst>
          </p:cNvPr>
          <p:cNvSpPr>
            <a:spLocks noGrp="1"/>
          </p:cNvSpPr>
          <p:nvPr>
            <p:ph type="ftr" sz="quarter" idx="11"/>
          </p:nvPr>
        </p:nvSpPr>
        <p:spPr/>
        <p:txBody>
          <a:bodyPr/>
          <a:lstStyle/>
          <a:p>
            <a:pPr rtl="0"/>
            <a:r>
              <a:rPr lang="sv-SE" noProof="0"/>
              <a:t>H.Ü. PDR Ana Bilim Dalı</a:t>
            </a:r>
            <a:endParaRPr lang="tr-TR" noProof="0" dirty="0"/>
          </a:p>
        </p:txBody>
      </p:sp>
    </p:spTree>
    <p:extLst>
      <p:ext uri="{BB962C8B-B14F-4D97-AF65-F5344CB8AC3E}">
        <p14:creationId xmlns:p14="http://schemas.microsoft.com/office/powerpoint/2010/main" val="345791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F38CA9E-FFF7-4C12-B714-9560494F90E7}"/>
              </a:ext>
            </a:extLst>
          </p:cNvPr>
          <p:cNvSpPr>
            <a:spLocks noGrp="1"/>
          </p:cNvSpPr>
          <p:nvPr>
            <p:ph type="title"/>
          </p:nvPr>
        </p:nvSpPr>
        <p:spPr>
          <a:xfrm>
            <a:off x="763656" y="71675"/>
            <a:ext cx="10479157" cy="1325563"/>
          </a:xfrm>
        </p:spPr>
        <p:txBody>
          <a:bodyPr>
            <a:normAutofit/>
          </a:bodyPr>
          <a:lstStyle/>
          <a:p>
            <a:pPr algn="ctr"/>
            <a:r>
              <a:rPr lang="tr-TR" sz="3200" b="1" dirty="0"/>
              <a:t>Travma Sonrası Stres Tepkileri</a:t>
            </a:r>
            <a:endParaRPr lang="tr-TR" sz="3200" dirty="0"/>
          </a:p>
        </p:txBody>
      </p:sp>
      <p:sp>
        <p:nvSpPr>
          <p:cNvPr id="4" name="İçerik Yer Tutucusu 2">
            <a:extLst>
              <a:ext uri="{FF2B5EF4-FFF2-40B4-BE49-F238E27FC236}">
                <a16:creationId xmlns:a16="http://schemas.microsoft.com/office/drawing/2014/main" id="{94907D99-A60E-42A8-86DE-66DB3898C308}"/>
              </a:ext>
            </a:extLst>
          </p:cNvPr>
          <p:cNvSpPr txBox="1">
            <a:spLocks/>
          </p:cNvSpPr>
          <p:nvPr/>
        </p:nvSpPr>
        <p:spPr>
          <a:xfrm>
            <a:off x="2597425" y="1265236"/>
            <a:ext cx="6811618" cy="3797442"/>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sz="9600" b="1" dirty="0">
                <a:latin typeface="+mj-lt"/>
              </a:rPr>
              <a:t>BİLİŞSEL TEPKİLER</a:t>
            </a:r>
          </a:p>
          <a:p>
            <a:pPr marL="0" indent="0" algn="ctr">
              <a:buFont typeface="Arial" panose="020B0604020202020204" pitchFamily="34" charset="0"/>
              <a:buNone/>
            </a:pPr>
            <a:r>
              <a:rPr lang="tr-TR" sz="9600" b="1" dirty="0">
                <a:latin typeface="+mj-lt"/>
              </a:rPr>
              <a:t> </a:t>
            </a:r>
            <a:endParaRPr lang="tr-TR" sz="9600" dirty="0">
              <a:latin typeface="+mj-lt"/>
            </a:endParaRPr>
          </a:p>
          <a:p>
            <a:pPr>
              <a:buFont typeface="Wingdings" panose="05000000000000000000" pitchFamily="2" charset="2"/>
              <a:buChar char="§"/>
            </a:pPr>
            <a:r>
              <a:rPr lang="tr-TR" sz="8000" dirty="0">
                <a:latin typeface="+mj-lt"/>
              </a:rPr>
              <a:t>Bellekle ilgili sorunlar</a:t>
            </a:r>
          </a:p>
          <a:p>
            <a:pPr>
              <a:buFont typeface="Wingdings" panose="05000000000000000000" pitchFamily="2" charset="2"/>
              <a:buChar char="§"/>
            </a:pPr>
            <a:r>
              <a:rPr lang="tr-TR" sz="8000" dirty="0">
                <a:latin typeface="+mj-lt"/>
              </a:rPr>
              <a:t>Olay anının tekrar tekrar hatırlanması</a:t>
            </a:r>
          </a:p>
          <a:p>
            <a:pPr>
              <a:buFont typeface="Wingdings" panose="05000000000000000000" pitchFamily="2" charset="2"/>
              <a:buChar char="§"/>
            </a:pPr>
            <a:r>
              <a:rPr lang="tr-TR" sz="8000" dirty="0">
                <a:latin typeface="+mj-lt"/>
              </a:rPr>
              <a:t>Dikkatsizlik </a:t>
            </a:r>
          </a:p>
          <a:p>
            <a:pPr>
              <a:buFont typeface="Wingdings" panose="05000000000000000000" pitchFamily="2" charset="2"/>
              <a:buChar char="§"/>
            </a:pPr>
            <a:r>
              <a:rPr lang="tr-TR" sz="8000" dirty="0">
                <a:latin typeface="+mj-lt"/>
              </a:rPr>
              <a:t>Kafa karışıklığı</a:t>
            </a:r>
          </a:p>
          <a:p>
            <a:pPr>
              <a:buFont typeface="Wingdings" panose="05000000000000000000" pitchFamily="2" charset="2"/>
              <a:buChar char="§"/>
            </a:pPr>
            <a:r>
              <a:rPr lang="tr-TR" sz="8000" dirty="0">
                <a:latin typeface="+mj-lt"/>
              </a:rPr>
              <a:t>Sorun çözememe</a:t>
            </a:r>
          </a:p>
          <a:p>
            <a:pPr>
              <a:buFont typeface="Wingdings" panose="05000000000000000000" pitchFamily="2" charset="2"/>
              <a:buChar char="§"/>
            </a:pPr>
            <a:r>
              <a:rPr lang="tr-TR" sz="8000" dirty="0">
                <a:latin typeface="+mj-lt"/>
              </a:rPr>
              <a:t>Yönünü̈ bulamama</a:t>
            </a:r>
          </a:p>
          <a:p>
            <a:pPr>
              <a:buFont typeface="Wingdings" panose="05000000000000000000" pitchFamily="2" charset="2"/>
              <a:buChar char="§"/>
            </a:pPr>
            <a:r>
              <a:rPr lang="tr-TR" sz="8000" dirty="0">
                <a:latin typeface="+mj-lt"/>
              </a:rPr>
              <a:t>Kabuslar</a:t>
            </a:r>
          </a:p>
          <a:p>
            <a:pPr>
              <a:buFont typeface="Wingdings" panose="05000000000000000000" pitchFamily="2" charset="2"/>
              <a:buChar char="§"/>
            </a:pPr>
            <a:r>
              <a:rPr lang="tr-TR" sz="8000" dirty="0">
                <a:latin typeface="+mj-lt"/>
              </a:rPr>
              <a:t>Uyku bozuklukları</a:t>
            </a:r>
          </a:p>
          <a:p>
            <a:pPr>
              <a:buFont typeface="Wingdings" panose="05000000000000000000" pitchFamily="2" charset="2"/>
              <a:buChar char="§"/>
            </a:pPr>
            <a:r>
              <a:rPr lang="tr-TR" sz="8000" dirty="0">
                <a:latin typeface="+mj-lt"/>
              </a:rPr>
              <a:t>Düşünme ve kavramada yavaşlık</a:t>
            </a:r>
          </a:p>
          <a:p>
            <a:pPr>
              <a:buFont typeface="Wingdings" panose="05000000000000000000" pitchFamily="2" charset="2"/>
              <a:buChar char="§"/>
            </a:pPr>
            <a:r>
              <a:rPr lang="tr-TR" sz="8000" dirty="0">
                <a:latin typeface="+mj-lt"/>
              </a:rPr>
              <a:t>Hesaplama yapmada, öncelikleri belirlemede ve karar vermede güçlük</a:t>
            </a:r>
          </a:p>
          <a:p>
            <a:pPr>
              <a:buFont typeface="Wingdings" panose="05000000000000000000" pitchFamily="2" charset="2"/>
              <a:buChar char="§"/>
            </a:pPr>
            <a:r>
              <a:rPr lang="tr-TR" sz="8000" dirty="0">
                <a:latin typeface="+mj-lt"/>
              </a:rPr>
              <a:t>Dikkati toplamada sorunlar </a:t>
            </a:r>
          </a:p>
          <a:p>
            <a:pPr>
              <a:buFont typeface="Wingdings" panose="05000000000000000000" pitchFamily="2" charset="2"/>
              <a:buChar char="§"/>
            </a:pPr>
            <a:r>
              <a:rPr lang="tr-TR" sz="8000" dirty="0">
                <a:latin typeface="+mj-lt"/>
              </a:rPr>
              <a:t>Sürekli olarak olay hakkında düşünme </a:t>
            </a:r>
          </a:p>
          <a:p>
            <a:pPr marL="0" indent="0">
              <a:buNone/>
            </a:pPr>
            <a:endParaRPr lang="tr-TR" sz="7200" dirty="0"/>
          </a:p>
          <a:p>
            <a:endParaRPr lang="tr-TR" dirty="0"/>
          </a:p>
        </p:txBody>
      </p:sp>
      <p:sp>
        <p:nvSpPr>
          <p:cNvPr id="9" name="Metin kutusu 8">
            <a:extLst>
              <a:ext uri="{FF2B5EF4-FFF2-40B4-BE49-F238E27FC236}">
                <a16:creationId xmlns:a16="http://schemas.microsoft.com/office/drawing/2014/main" id="{7C2B0A3F-3301-46E3-8E5D-A13E198F78E7}"/>
              </a:ext>
            </a:extLst>
          </p:cNvPr>
          <p:cNvSpPr txBox="1"/>
          <p:nvPr/>
        </p:nvSpPr>
        <p:spPr>
          <a:xfrm rot="10800000" flipV="1">
            <a:off x="2417551" y="5987018"/>
            <a:ext cx="7640850" cy="369332"/>
          </a:xfrm>
          <a:prstGeom prst="rect">
            <a:avLst/>
          </a:prstGeom>
          <a:noFill/>
        </p:spPr>
        <p:txBody>
          <a:bodyPr wrap="square">
            <a:spAutoFit/>
          </a:bodyPr>
          <a:lstStyle/>
          <a:p>
            <a:pPr algn="ctr" defTabSz="457200"/>
            <a:r>
              <a:rPr lang="tr-TR" b="1" dirty="0">
                <a:solidFill>
                  <a:prstClr val="black"/>
                </a:solidFill>
                <a:latin typeface="+mj-lt"/>
              </a:rPr>
              <a:t>Bu tepkiler, anormal bir duruma verilen NORMAL tepkilerdir. </a:t>
            </a:r>
            <a:endParaRPr lang="tr-TR" dirty="0">
              <a:solidFill>
                <a:prstClr val="black"/>
              </a:solidFill>
              <a:latin typeface="+mj-lt"/>
            </a:endParaRPr>
          </a:p>
        </p:txBody>
      </p:sp>
      <p:sp>
        <p:nvSpPr>
          <p:cNvPr id="3" name="Alt Bilgi Yer Tutucusu 2">
            <a:extLst>
              <a:ext uri="{FF2B5EF4-FFF2-40B4-BE49-F238E27FC236}">
                <a16:creationId xmlns:a16="http://schemas.microsoft.com/office/drawing/2014/main" id="{111C95EB-4880-403F-84C9-A01509007F27}"/>
              </a:ext>
            </a:extLst>
          </p:cNvPr>
          <p:cNvSpPr>
            <a:spLocks noGrp="1"/>
          </p:cNvSpPr>
          <p:nvPr>
            <p:ph type="ftr" sz="quarter" idx="11"/>
          </p:nvPr>
        </p:nvSpPr>
        <p:spPr/>
        <p:txBody>
          <a:bodyPr/>
          <a:lstStyle/>
          <a:p>
            <a:pPr rtl="0"/>
            <a:r>
              <a:rPr lang="sv-SE" noProof="0"/>
              <a:t>H.Ü. PDR Ana Bilim Dalı</a:t>
            </a:r>
            <a:endParaRPr lang="tr-TR" noProof="0" dirty="0"/>
          </a:p>
        </p:txBody>
      </p:sp>
    </p:spTree>
    <p:extLst>
      <p:ext uri="{BB962C8B-B14F-4D97-AF65-F5344CB8AC3E}">
        <p14:creationId xmlns:p14="http://schemas.microsoft.com/office/powerpoint/2010/main" val="225282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F38CA9E-FFF7-4C12-B714-9560494F90E7}"/>
              </a:ext>
            </a:extLst>
          </p:cNvPr>
          <p:cNvSpPr>
            <a:spLocks noGrp="1"/>
          </p:cNvSpPr>
          <p:nvPr>
            <p:ph type="title"/>
          </p:nvPr>
        </p:nvSpPr>
        <p:spPr>
          <a:xfrm>
            <a:off x="874643" y="365125"/>
            <a:ext cx="10479157" cy="1325563"/>
          </a:xfrm>
        </p:spPr>
        <p:txBody>
          <a:bodyPr>
            <a:normAutofit/>
          </a:bodyPr>
          <a:lstStyle/>
          <a:p>
            <a:pPr algn="ctr"/>
            <a:r>
              <a:rPr lang="tr-TR" sz="3200" b="1" dirty="0"/>
              <a:t>Travma Sonrası Stres Tepkileri</a:t>
            </a:r>
            <a:endParaRPr lang="tr-TR" sz="3200" dirty="0"/>
          </a:p>
        </p:txBody>
      </p:sp>
      <p:sp>
        <p:nvSpPr>
          <p:cNvPr id="4" name="İçerik Yer Tutucusu 2">
            <a:extLst>
              <a:ext uri="{FF2B5EF4-FFF2-40B4-BE49-F238E27FC236}">
                <a16:creationId xmlns:a16="http://schemas.microsoft.com/office/drawing/2014/main" id="{94907D99-A60E-42A8-86DE-66DB3898C308}"/>
              </a:ext>
            </a:extLst>
          </p:cNvPr>
          <p:cNvSpPr txBox="1">
            <a:spLocks/>
          </p:cNvSpPr>
          <p:nvPr/>
        </p:nvSpPr>
        <p:spPr>
          <a:xfrm>
            <a:off x="2854873" y="1514851"/>
            <a:ext cx="6209614" cy="421878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sz="9600" b="1" dirty="0">
                <a:latin typeface="+mj-lt"/>
              </a:rPr>
              <a:t>FİZİKSEL TEPKİLER </a:t>
            </a:r>
            <a:endParaRPr lang="tr-TR" sz="9600" dirty="0">
              <a:latin typeface="+mj-lt"/>
            </a:endParaRPr>
          </a:p>
          <a:p>
            <a:r>
              <a:rPr lang="tr-TR" sz="8000" dirty="0">
                <a:latin typeface="+mj-lt"/>
              </a:rPr>
              <a:t>Titreme</a:t>
            </a:r>
          </a:p>
          <a:p>
            <a:r>
              <a:rPr lang="tr-TR" sz="8000" dirty="0">
                <a:latin typeface="+mj-lt"/>
              </a:rPr>
              <a:t>Baş </a:t>
            </a:r>
            <a:r>
              <a:rPr lang="tr-TR" sz="8000" dirty="0" err="1">
                <a:latin typeface="+mj-lt"/>
              </a:rPr>
              <a:t>dönmesi</a:t>
            </a:r>
            <a:endParaRPr lang="tr-TR" sz="8000" dirty="0">
              <a:latin typeface="+mj-lt"/>
            </a:endParaRPr>
          </a:p>
          <a:p>
            <a:r>
              <a:rPr lang="tr-TR" sz="8000" dirty="0">
                <a:latin typeface="+mj-lt"/>
              </a:rPr>
              <a:t>Yorgunluk</a:t>
            </a:r>
          </a:p>
          <a:p>
            <a:r>
              <a:rPr lang="tr-TR" sz="8000" dirty="0">
                <a:latin typeface="+mj-lt"/>
              </a:rPr>
              <a:t>Mide bulantısı</a:t>
            </a:r>
          </a:p>
          <a:p>
            <a:r>
              <a:rPr lang="tr-TR" sz="8000" dirty="0">
                <a:latin typeface="+mj-lt"/>
              </a:rPr>
              <a:t>Kusma - ishal vb. sorunlar </a:t>
            </a:r>
          </a:p>
          <a:p>
            <a:r>
              <a:rPr lang="tr-TR" sz="8000" dirty="0">
                <a:latin typeface="+mj-lt"/>
              </a:rPr>
              <a:t>Kalp </a:t>
            </a:r>
            <a:r>
              <a:rPr lang="tr-TR" sz="8000" dirty="0" err="1">
                <a:latin typeface="+mj-lt"/>
              </a:rPr>
              <a:t>çarpıntısı</a:t>
            </a:r>
            <a:r>
              <a:rPr lang="tr-TR" sz="8000" dirty="0">
                <a:latin typeface="+mj-lt"/>
              </a:rPr>
              <a:t>, </a:t>
            </a:r>
            <a:r>
              <a:rPr lang="tr-TR" sz="8000" dirty="0" err="1">
                <a:latin typeface="+mj-lt"/>
              </a:rPr>
              <a:t>göğüs</a:t>
            </a:r>
            <a:r>
              <a:rPr lang="tr-TR" sz="8000" dirty="0">
                <a:latin typeface="+mj-lt"/>
              </a:rPr>
              <a:t> </a:t>
            </a:r>
            <a:r>
              <a:rPr lang="tr-TR" sz="8000" dirty="0" err="1">
                <a:latin typeface="+mj-lt"/>
              </a:rPr>
              <a:t>ağrısı</a:t>
            </a:r>
            <a:endParaRPr lang="tr-TR" sz="8000" dirty="0">
              <a:latin typeface="+mj-lt"/>
            </a:endParaRPr>
          </a:p>
          <a:p>
            <a:r>
              <a:rPr lang="tr-TR" sz="8000" dirty="0">
                <a:latin typeface="+mj-lt"/>
              </a:rPr>
              <a:t>Bayılma hissi </a:t>
            </a:r>
          </a:p>
          <a:p>
            <a:r>
              <a:rPr lang="tr-TR" sz="8000" dirty="0">
                <a:latin typeface="+mj-lt"/>
              </a:rPr>
              <a:t>Baş </a:t>
            </a:r>
            <a:r>
              <a:rPr lang="tr-TR" sz="8000" dirty="0" err="1">
                <a:latin typeface="+mj-lt"/>
              </a:rPr>
              <a:t>ağrıları</a:t>
            </a:r>
            <a:endParaRPr lang="tr-TR" sz="8000" dirty="0">
              <a:latin typeface="+mj-lt"/>
            </a:endParaRPr>
          </a:p>
          <a:p>
            <a:r>
              <a:rPr lang="tr-TR" sz="8000" dirty="0">
                <a:latin typeface="+mj-lt"/>
              </a:rPr>
              <a:t>Aktivite azalması veya artması </a:t>
            </a:r>
          </a:p>
          <a:p>
            <a:r>
              <a:rPr lang="tr-TR" sz="8000" dirty="0">
                <a:latin typeface="+mj-lt"/>
              </a:rPr>
              <a:t>Dinlenememe </a:t>
            </a:r>
          </a:p>
          <a:p>
            <a:r>
              <a:rPr lang="tr-TR" sz="8000" dirty="0">
                <a:latin typeface="+mj-lt"/>
              </a:rPr>
              <a:t>Yeme alışkanlıklarının değişmesi </a:t>
            </a:r>
          </a:p>
          <a:p>
            <a:r>
              <a:rPr lang="tr-TR" sz="8000" dirty="0">
                <a:latin typeface="+mj-lt"/>
              </a:rPr>
              <a:t>Uyku alışkanlıklarının değişmesi </a:t>
            </a:r>
          </a:p>
          <a:p>
            <a:pPr marL="0" indent="0">
              <a:buNone/>
            </a:pPr>
            <a:endParaRPr lang="tr-TR" sz="7200" dirty="0"/>
          </a:p>
          <a:p>
            <a:endParaRPr lang="tr-TR" dirty="0"/>
          </a:p>
        </p:txBody>
      </p:sp>
      <p:sp>
        <p:nvSpPr>
          <p:cNvPr id="9" name="Metin kutusu 8">
            <a:extLst>
              <a:ext uri="{FF2B5EF4-FFF2-40B4-BE49-F238E27FC236}">
                <a16:creationId xmlns:a16="http://schemas.microsoft.com/office/drawing/2014/main" id="{7C2B0A3F-3301-46E3-8E5D-A13E198F78E7}"/>
              </a:ext>
            </a:extLst>
          </p:cNvPr>
          <p:cNvSpPr txBox="1"/>
          <p:nvPr/>
        </p:nvSpPr>
        <p:spPr>
          <a:xfrm rot="10800000" flipV="1">
            <a:off x="2970345" y="5860329"/>
            <a:ext cx="6862768" cy="369332"/>
          </a:xfrm>
          <a:prstGeom prst="rect">
            <a:avLst/>
          </a:prstGeom>
          <a:noFill/>
        </p:spPr>
        <p:txBody>
          <a:bodyPr wrap="square">
            <a:spAutoFit/>
          </a:bodyPr>
          <a:lstStyle/>
          <a:p>
            <a:pPr algn="ctr" defTabSz="457200"/>
            <a:r>
              <a:rPr lang="tr-TR" b="1" dirty="0">
                <a:solidFill>
                  <a:prstClr val="black"/>
                </a:solidFill>
                <a:latin typeface="+mj-lt"/>
              </a:rPr>
              <a:t>Bu tepkiler, anormal bir duruma verilen NORMAL tepkilerdir. </a:t>
            </a:r>
            <a:endParaRPr lang="tr-TR" dirty="0">
              <a:solidFill>
                <a:prstClr val="black"/>
              </a:solidFill>
              <a:latin typeface="+mj-lt"/>
            </a:endParaRPr>
          </a:p>
        </p:txBody>
      </p:sp>
      <p:sp>
        <p:nvSpPr>
          <p:cNvPr id="3" name="Alt Bilgi Yer Tutucusu 2">
            <a:extLst>
              <a:ext uri="{FF2B5EF4-FFF2-40B4-BE49-F238E27FC236}">
                <a16:creationId xmlns:a16="http://schemas.microsoft.com/office/drawing/2014/main" id="{7DBF70E0-9267-40D6-97E5-324DA62EBF40}"/>
              </a:ext>
            </a:extLst>
          </p:cNvPr>
          <p:cNvSpPr>
            <a:spLocks noGrp="1"/>
          </p:cNvSpPr>
          <p:nvPr>
            <p:ph type="ftr" sz="quarter" idx="11"/>
          </p:nvPr>
        </p:nvSpPr>
        <p:spPr/>
        <p:txBody>
          <a:bodyPr/>
          <a:lstStyle/>
          <a:p>
            <a:pPr rtl="0"/>
            <a:r>
              <a:rPr lang="sv-SE" noProof="0"/>
              <a:t>H.Ü. PDR Ana Bilim Dalı</a:t>
            </a:r>
            <a:endParaRPr lang="tr-TR" noProof="0" dirty="0"/>
          </a:p>
        </p:txBody>
      </p:sp>
    </p:spTree>
    <p:extLst>
      <p:ext uri="{BB962C8B-B14F-4D97-AF65-F5344CB8AC3E}">
        <p14:creationId xmlns:p14="http://schemas.microsoft.com/office/powerpoint/2010/main" val="307471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lutlar tasarım şablon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665949_TF03460508" id="{7961A5F8-AD37-46E5-B777-83CDBC30EA30}" vid="{87683579-34D0-4B0D-9A12-F5DF22159786}"/>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DD01B8-816B-49B7-8C81-03AB51D87C54}">
  <ds:schemaRefs>
    <ds:schemaRef ds:uri="http://www.w3.org/XML/1998/namespace"/>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infopath/2007/PartnerControls"/>
    <ds:schemaRef ds:uri="40262f94-9f35-4ac3-9a90-690165a166b7"/>
    <ds:schemaRef ds:uri="a4f35948-e619-41b3-aa29-22878b09cfd2"/>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024FD56-CE1B-42FC-9E83-BFBF16072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Bulutlar tasarım slaytları</Template>
  <TotalTime>797</TotalTime>
  <Words>2193</Words>
  <Application>Microsoft Office PowerPoint</Application>
  <PresentationFormat>Geniş ekran</PresentationFormat>
  <Paragraphs>224</Paragraphs>
  <Slides>30</Slides>
  <Notes>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30</vt:i4>
      </vt:variant>
    </vt:vector>
  </HeadingPairs>
  <TitlesOfParts>
    <vt:vector size="37" baseType="lpstr">
      <vt:lpstr>Arial</vt:lpstr>
      <vt:lpstr>Calibri</vt:lpstr>
      <vt:lpstr>Cambria</vt:lpstr>
      <vt:lpstr>Gabriola</vt:lpstr>
      <vt:lpstr>Mongolian Baiti</vt:lpstr>
      <vt:lpstr>Wingdings</vt:lpstr>
      <vt:lpstr>Bulutlar tasarım şablonu</vt:lpstr>
      <vt:lpstr>ÖĞRENCİLERİMİZE AFET SONRASI DESTEK SÜRECİ: Akademik Danışmanlara Öneriler</vt:lpstr>
      <vt:lpstr>Afet Olayları</vt:lpstr>
      <vt:lpstr>Afet Sonuçtur!</vt:lpstr>
      <vt:lpstr>Travma</vt:lpstr>
      <vt:lpstr>Travmatik Olayların Etkileri</vt:lpstr>
      <vt:lpstr>Afetten Etkilenme Derecesine Göre Sınıflarımızda Bulunabilecek Öğrenciler</vt:lpstr>
      <vt:lpstr>Travma Sonrası Stres Tepkileri</vt:lpstr>
      <vt:lpstr>Travma Sonrası Stres Tepkileri</vt:lpstr>
      <vt:lpstr>Travma Sonrası Stres Tepkileri</vt:lpstr>
      <vt:lpstr>Travma Sonrası Stres Tepkileri</vt:lpstr>
      <vt:lpstr>Unutmayalım ki bu tepkiler ANORMAL bir olayı yaşamış kişilerin verdiği NORMAL tepkilerdir.  </vt:lpstr>
      <vt:lpstr>Baş etme biçimleri de kişiden kişiye değişir!</vt:lpstr>
      <vt:lpstr>Depremzede öğrenciyle nasıl konuşulmalı?</vt:lpstr>
      <vt:lpstr>Depremzede öğrenciyle nasıl konuşulmalı?</vt:lpstr>
      <vt:lpstr> Depremde yakınını kaybeden öğrencilerle nasıl konuşulmalı? </vt:lpstr>
      <vt:lpstr>Depremde yakınını kaybeden öğrencilerle nasıl konuşulmalı? </vt:lpstr>
      <vt:lpstr>Depremzede öğrencinin yardıma ihtiyacı olup olmadığını belirleme</vt:lpstr>
      <vt:lpstr>Depremden doğrudan etkilenmemiş ancak depremden etkilenen arkadaşlarına yardım etmek isteyen öğrencilerimiz nasıl yönlendirilebilir? </vt:lpstr>
      <vt:lpstr>Depremde yakınlarını kaybeden arkadaşlarına karşı nasıl davranmaları gerektiğini soran öğrenciler nasıl yönlendirilebilir? </vt:lpstr>
      <vt:lpstr>Depremde kaybı olan öğrenciye ayrıcalık tanımak uygun olur mu? </vt:lpstr>
      <vt:lpstr>Derslerde depremden bahsetmekten kaçınmak gerekir mi? </vt:lpstr>
      <vt:lpstr>Deprem sonrası stres yönetimi için neler yapılabilir? </vt:lpstr>
      <vt:lpstr>Öğrencilere önerilebilir…</vt:lpstr>
      <vt:lpstr>Öğrencilere önerilebilir…</vt:lpstr>
      <vt:lpstr>Çevrimiçi Sınıf Toplantıları</vt:lpstr>
      <vt:lpstr>PowerPoint Sunusu</vt:lpstr>
      <vt:lpstr>H.Ü. PDR Web ve Instagram Sayfaları</vt:lpstr>
      <vt:lpstr>Deprem Sonrası Ücretsiz Destek Veren Kurum/Kuruluşlar (Aranıp Teyit Alınmalı!)</vt:lpstr>
      <vt:lpstr>Kaynaklar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ÖĞRENCİLERİMİZE AFET SONRASI DESTEK SÜRECİ: Akademik Danışmanlara Öneriler</dc:title>
  <dc:creator>LENOVO</dc:creator>
  <cp:lastModifiedBy>LENOVO</cp:lastModifiedBy>
  <cp:revision>168</cp:revision>
  <cp:lastPrinted>2023-02-21T10:21:42Z</cp:lastPrinted>
  <dcterms:created xsi:type="dcterms:W3CDTF">2023-02-18T21:45:34Z</dcterms:created>
  <dcterms:modified xsi:type="dcterms:W3CDTF">2023-02-21T18:09:42Z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